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5" r:id="rId2"/>
    <p:sldId id="264" r:id="rId3"/>
    <p:sldId id="257" r:id="rId4"/>
    <p:sldId id="258" r:id="rId5"/>
    <p:sldId id="261" r:id="rId6"/>
    <p:sldId id="278" r:id="rId7"/>
    <p:sldId id="296" r:id="rId8"/>
    <p:sldId id="279" r:id="rId9"/>
    <p:sldId id="280" r:id="rId10"/>
    <p:sldId id="284" r:id="rId11"/>
    <p:sldId id="281" r:id="rId12"/>
    <p:sldId id="282" r:id="rId13"/>
    <p:sldId id="277" r:id="rId14"/>
    <p:sldId id="276" r:id="rId15"/>
    <p:sldId id="275" r:id="rId16"/>
    <p:sldId id="285" r:id="rId17"/>
    <p:sldId id="286" r:id="rId18"/>
    <p:sldId id="287" r:id="rId19"/>
    <p:sldId id="288" r:id="rId20"/>
    <p:sldId id="289" r:id="rId21"/>
    <p:sldId id="290" r:id="rId22"/>
    <p:sldId id="291" r:id="rId23"/>
    <p:sldId id="292" r:id="rId24"/>
    <p:sldId id="293" r:id="rId25"/>
    <p:sldId id="294" r:id="rId26"/>
  </p:sldIdLst>
  <p:sldSz cx="9144000" cy="6858000" type="screen4x3"/>
  <p:notesSz cx="6797675" cy="9928225"/>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80" d="100"/>
          <a:sy n="80" d="100"/>
        </p:scale>
        <p:origin x="-2514" y="-7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6132A20-A7A5-47FB-9DB9-C44FA8EEB484}" type="datetimeFigureOut">
              <a:rPr lang="en-GB" smtClean="0"/>
              <a:t>05/10/2021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52EC5CC-6BAE-4819-917D-013C1440D36F}" type="slidenum">
              <a:rPr lang="en-GB" smtClean="0"/>
              <a:t>‹#›</a:t>
            </a:fld>
            <a:endParaRPr lang="en-GB"/>
          </a:p>
        </p:txBody>
      </p:sp>
    </p:spTree>
    <p:extLst>
      <p:ext uri="{BB962C8B-B14F-4D97-AF65-F5344CB8AC3E}">
        <p14:creationId xmlns:p14="http://schemas.microsoft.com/office/powerpoint/2010/main" val="55011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2EC5CC-6BAE-4819-917D-013C1440D36F}" type="slidenum">
              <a:rPr lang="en-GB" smtClean="0"/>
              <a:t>25</a:t>
            </a:fld>
            <a:endParaRPr lang="en-GB"/>
          </a:p>
        </p:txBody>
      </p:sp>
    </p:spTree>
    <p:extLst>
      <p:ext uri="{BB962C8B-B14F-4D97-AF65-F5344CB8AC3E}">
        <p14:creationId xmlns:p14="http://schemas.microsoft.com/office/powerpoint/2010/main" val="1111447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4745"/>
            <a:ext cx="7772400" cy="818521"/>
          </a:xfrm>
        </p:spPr>
        <p:txBody>
          <a:bodyPr/>
          <a:lstStyle>
            <a:lvl1pPr>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1371600" y="1943266"/>
            <a:ext cx="6400800" cy="59891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Tree>
    <p:extLst>
      <p:ext uri="{BB962C8B-B14F-4D97-AF65-F5344CB8AC3E}">
        <p14:creationId xmlns:p14="http://schemas.microsoft.com/office/powerpoint/2010/main" val="340342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74639"/>
            <a:ext cx="6419056" cy="1143000"/>
          </a:xfrm>
        </p:spPr>
        <p:txBody>
          <a:bodyPr/>
          <a:lstStyle>
            <a:lvl1pPr algn="l">
              <a:defRPr/>
            </a:lvl1pPr>
          </a:lstStyle>
          <a:p>
            <a:r>
              <a:rPr lang="en-US" dirty="0" smtClean="0"/>
              <a:t>Title</a:t>
            </a:r>
            <a:endParaRPr lang="en-US" dirty="0"/>
          </a:p>
        </p:txBody>
      </p:sp>
      <p:sp>
        <p:nvSpPr>
          <p:cNvPr id="3" name="Content Placeholder 2"/>
          <p:cNvSpPr>
            <a:spLocks noGrp="1"/>
          </p:cNvSpPr>
          <p:nvPr>
            <p:ph idx="1"/>
          </p:nvPr>
        </p:nvSpPr>
        <p:spPr>
          <a:xfrm>
            <a:off x="2267744" y="1600201"/>
            <a:ext cx="6419056" cy="49011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482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67544" y="1600201"/>
            <a:ext cx="8219256" cy="4901140"/>
          </a:xfrm>
        </p:spPr>
        <p:txBody>
          <a:bodyPr/>
          <a:lstStyle>
            <a:lvl1pPr algn="ctr">
              <a:defRPr/>
            </a:lvl1pPr>
          </a:lstStyle>
          <a:p>
            <a:pPr marL="0" lvl="0" indent="0">
              <a:buNone/>
            </a:pPr>
            <a:r>
              <a:rPr lang="en-US" smtClean="0"/>
              <a:t>Click to edit Master text styles</a:t>
            </a:r>
          </a:p>
          <a:p>
            <a:pPr marL="0" lvl="1" indent="0">
              <a:buNone/>
            </a:pPr>
            <a:r>
              <a:rPr lang="en-US" smtClean="0"/>
              <a:t>Second level</a:t>
            </a:r>
          </a:p>
        </p:txBody>
      </p:sp>
      <p:sp>
        <p:nvSpPr>
          <p:cNvPr id="9" name="Title 1"/>
          <p:cNvSpPr>
            <a:spLocks noGrp="1"/>
          </p:cNvSpPr>
          <p:nvPr>
            <p:ph type="title" hasCustomPrompt="1"/>
          </p:nvPr>
        </p:nvSpPr>
        <p:spPr>
          <a:xfrm>
            <a:off x="457200" y="274639"/>
            <a:ext cx="8229600" cy="1143000"/>
          </a:xfrm>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298410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722C0-3724-4862-81FE-DFA4FC600DD9}" type="datetimeFigureOut">
              <a:rPr lang="bg-BG" smtClean="0"/>
              <a:t>5.10.2021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50BC656-B54B-4F42-9B18-BCF995A8409B}" type="slidenum">
              <a:rPr lang="bg-BG" smtClean="0"/>
              <a:t>‹#›</a:t>
            </a:fld>
            <a:endParaRPr lang="bg-BG"/>
          </a:p>
        </p:txBody>
      </p:sp>
    </p:spTree>
    <p:extLst>
      <p:ext uri="{BB962C8B-B14F-4D97-AF65-F5344CB8AC3E}">
        <p14:creationId xmlns:p14="http://schemas.microsoft.com/office/powerpoint/2010/main" val="1133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722C0-3724-4862-81FE-DFA4FC600DD9}" type="datetimeFigureOut">
              <a:rPr lang="bg-BG" smtClean="0"/>
              <a:t>5.10.2021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50BC656-B54B-4F42-9B18-BCF995A8409B}" type="slidenum">
              <a:rPr lang="bg-BG" smtClean="0"/>
              <a:t>‹#›</a:t>
            </a:fld>
            <a:endParaRPr lang="bg-BG"/>
          </a:p>
        </p:txBody>
      </p:sp>
    </p:spTree>
    <p:extLst>
      <p:ext uri="{BB962C8B-B14F-4D97-AF65-F5344CB8AC3E}">
        <p14:creationId xmlns:p14="http://schemas.microsoft.com/office/powerpoint/2010/main" val="86489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722C0-3724-4862-81FE-DFA4FC600DD9}" type="datetimeFigureOut">
              <a:rPr lang="bg-BG" smtClean="0"/>
              <a:t>5.10.2021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50BC656-B54B-4F42-9B18-BCF995A8409B}" type="slidenum">
              <a:rPr lang="bg-BG" smtClean="0"/>
              <a:t>‹#›</a:t>
            </a:fld>
            <a:endParaRPr lang="bg-BG"/>
          </a:p>
        </p:txBody>
      </p:sp>
    </p:spTree>
    <p:extLst>
      <p:ext uri="{BB962C8B-B14F-4D97-AF65-F5344CB8AC3E}">
        <p14:creationId xmlns:p14="http://schemas.microsoft.com/office/powerpoint/2010/main" val="10820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722C0-3724-4862-81FE-DFA4FC600DD9}" type="datetimeFigureOut">
              <a:rPr lang="bg-BG" smtClean="0"/>
              <a:t>5.10.2021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50BC656-B54B-4F42-9B18-BCF995A8409B}" type="slidenum">
              <a:rPr lang="bg-BG" smtClean="0"/>
              <a:t>‹#›</a:t>
            </a:fld>
            <a:endParaRPr lang="bg-BG"/>
          </a:p>
        </p:txBody>
      </p:sp>
    </p:spTree>
    <p:extLst>
      <p:ext uri="{BB962C8B-B14F-4D97-AF65-F5344CB8AC3E}">
        <p14:creationId xmlns:p14="http://schemas.microsoft.com/office/powerpoint/2010/main" val="307328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722C0-3724-4862-81FE-DFA4FC600DD9}" type="datetimeFigureOut">
              <a:rPr lang="bg-BG" smtClean="0"/>
              <a:t>5.10.2021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50BC656-B54B-4F42-9B18-BCF995A8409B}" type="slidenum">
              <a:rPr lang="bg-BG" smtClean="0"/>
              <a:t>‹#›</a:t>
            </a:fld>
            <a:endParaRPr lang="bg-BG"/>
          </a:p>
        </p:txBody>
      </p:sp>
    </p:spTree>
    <p:extLst>
      <p:ext uri="{BB962C8B-B14F-4D97-AF65-F5344CB8AC3E}">
        <p14:creationId xmlns:p14="http://schemas.microsoft.com/office/powerpoint/2010/main" val="154025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722C0-3724-4862-81FE-DFA4FC600DD9}" type="datetimeFigureOut">
              <a:rPr lang="bg-BG" smtClean="0"/>
              <a:t>5.10.2021 г.</a:t>
            </a:fld>
            <a:endParaRPr lang="bg-BG"/>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BC656-B54B-4F42-9B18-BCF995A8409B}" type="slidenum">
              <a:rPr lang="bg-BG" smtClean="0"/>
              <a:t>‹#›</a:t>
            </a:fld>
            <a:endParaRPr lang="bg-BG"/>
          </a:p>
        </p:txBody>
      </p:sp>
    </p:spTree>
    <p:extLst>
      <p:ext uri="{BB962C8B-B14F-4D97-AF65-F5344CB8AC3E}">
        <p14:creationId xmlns:p14="http://schemas.microsoft.com/office/powerpoint/2010/main" val="36647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apis://NORM|2003|8|78&#107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1680" y="188640"/>
            <a:ext cx="5472608" cy="1368152"/>
          </a:xfrm>
          <a:solidFill>
            <a:schemeClr val="bg1">
              <a:lumMod val="85000"/>
              <a:alpha val="85000"/>
            </a:schemeClr>
          </a:solidFill>
          <a:effectLst>
            <a:softEdge rad="127000"/>
          </a:effectLst>
        </p:spPr>
        <p:txBody>
          <a:bodyPr vert="horz" lIns="91440" tIns="45720" rIns="91440" bIns="45720" rtlCol="0">
            <a:noAutofit/>
          </a:bodyPr>
          <a:lstStyle/>
          <a:p>
            <a:r>
              <a:rPr lang="bg-BG" sz="2400" b="1" dirty="0" smtClean="0">
                <a:solidFill>
                  <a:schemeClr val="tx1">
                    <a:lumMod val="50000"/>
                  </a:schemeClr>
                </a:solidFill>
              </a:rPr>
              <a:t>Ден на отворени врати в </a:t>
            </a:r>
          </a:p>
          <a:p>
            <a:r>
              <a:rPr lang="bg-BG" sz="2400" b="1" dirty="0" smtClean="0">
                <a:solidFill>
                  <a:schemeClr val="tx1">
                    <a:lumMod val="50000"/>
                  </a:schemeClr>
                </a:solidFill>
              </a:rPr>
              <a:t>Районен съд-Белоградчик</a:t>
            </a:r>
          </a:p>
          <a:p>
            <a:r>
              <a:rPr lang="bg-BG" sz="2400" b="1" dirty="0" smtClean="0">
                <a:solidFill>
                  <a:schemeClr val="tx1">
                    <a:lumMod val="50000"/>
                  </a:schemeClr>
                </a:solidFill>
              </a:rPr>
              <a:t>2021г.</a:t>
            </a:r>
            <a:endParaRPr lang="bg-BG" sz="2400" b="1" dirty="0">
              <a:solidFill>
                <a:schemeClr val="tx1">
                  <a:lumMod val="50000"/>
                </a:schemeClr>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2008" y="1124744"/>
            <a:ext cx="9036496" cy="6024331"/>
          </a:xfrm>
          <a:prstGeom prst="rect">
            <a:avLst/>
          </a:prstGeom>
          <a:ln>
            <a:noFill/>
          </a:ln>
          <a:effectLst>
            <a:softEdge rad="635000"/>
          </a:effectLst>
        </p:spPr>
      </p:pic>
    </p:spTree>
    <p:extLst>
      <p:ext uri="{BB962C8B-B14F-4D97-AF65-F5344CB8AC3E}">
        <p14:creationId xmlns:p14="http://schemas.microsoft.com/office/powerpoint/2010/main" val="241969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188640"/>
            <a:ext cx="6419056" cy="4901140"/>
          </a:xfrm>
        </p:spPr>
        <p:txBody>
          <a:bodyPr/>
          <a:lstStyle/>
          <a:p>
            <a:pPr lvl="0" algn="just"/>
            <a:r>
              <a:rPr lang="bg-BG" dirty="0">
                <a:solidFill>
                  <a:srgbClr val="9C4839"/>
                </a:solidFill>
              </a:rPr>
              <a:t>На първият етаж в сградата е втората съдебна зала, Държавен съдебен изпълнител и Териториално отделение – Белоградчик на Районна Прокуратура – </a:t>
            </a:r>
            <a:r>
              <a:rPr lang="bg-BG" dirty="0" smtClean="0">
                <a:solidFill>
                  <a:srgbClr val="9C4839"/>
                </a:solidFill>
              </a:rPr>
              <a:t>Видин.</a:t>
            </a:r>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25" y="3362151"/>
            <a:ext cx="4676775"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56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16632"/>
            <a:ext cx="7452320" cy="1143000"/>
          </a:xfrm>
        </p:spPr>
        <p:txBody>
          <a:bodyPr>
            <a:normAutofit/>
          </a:bodyPr>
          <a:lstStyle/>
          <a:p>
            <a:r>
              <a:rPr lang="bg-BG" sz="2800" dirty="0">
                <a:solidFill>
                  <a:schemeClr val="accent6">
                    <a:lumMod val="10000"/>
                  </a:schemeClr>
                </a:solidFill>
              </a:rPr>
              <a:t>На вторият етаж в сградата на съда, се помещават:</a:t>
            </a:r>
            <a:endParaRPr lang="en-GB" sz="2800" dirty="0">
              <a:solidFill>
                <a:schemeClr val="accent6">
                  <a:lumMod val="10000"/>
                </a:schemeClr>
              </a:solidFill>
            </a:endParaRPr>
          </a:p>
        </p:txBody>
      </p:sp>
      <p:sp>
        <p:nvSpPr>
          <p:cNvPr id="3" name="Content Placeholder 2"/>
          <p:cNvSpPr>
            <a:spLocks noGrp="1"/>
          </p:cNvSpPr>
          <p:nvPr>
            <p:ph idx="1"/>
          </p:nvPr>
        </p:nvSpPr>
        <p:spPr>
          <a:xfrm>
            <a:off x="6876256" y="2420888"/>
            <a:ext cx="2301010" cy="1728192"/>
          </a:xfrm>
        </p:spPr>
        <p:txBody>
          <a:bodyPr>
            <a:normAutofit/>
          </a:bodyPr>
          <a:lstStyle/>
          <a:p>
            <a:pPr marL="0" lvl="0" indent="0">
              <a:buNone/>
            </a:pPr>
            <a:endParaRPr lang="en-GB" sz="2000" dirty="0">
              <a:solidFill>
                <a:srgbClr val="9C4839"/>
              </a:solidFill>
            </a:endParaRPr>
          </a:p>
          <a:p>
            <a:pPr marL="514350" indent="-514350">
              <a:buFont typeface="+mj-lt"/>
              <a:buAutoNum type="arabicPeriod"/>
            </a:pPr>
            <a:r>
              <a:rPr lang="bg-BG" sz="2000" dirty="0" smtClean="0">
                <a:solidFill>
                  <a:srgbClr val="9C4839"/>
                </a:solidFill>
              </a:rPr>
              <a:t>„Гражданско и наказателно деловодството”</a:t>
            </a: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0" y="1731639"/>
            <a:ext cx="7063680" cy="5297761"/>
          </a:xfrm>
          <a:prstGeom prst="rect">
            <a:avLst/>
          </a:prstGeom>
          <a:effectLst>
            <a:outerShdw blurRad="76200" dir="18900000" sy="23000" kx="-1200000" algn="bl" rotWithShape="0">
              <a:prstClr val="black">
                <a:alpha val="20000"/>
              </a:prstClr>
            </a:outerShdw>
            <a:softEdge rad="317500"/>
          </a:effectLst>
        </p:spPr>
      </p:pic>
    </p:spTree>
    <p:extLst>
      <p:ext uri="{BB962C8B-B14F-4D97-AF65-F5344CB8AC3E}">
        <p14:creationId xmlns:p14="http://schemas.microsoft.com/office/powerpoint/2010/main" val="347396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3500" y="1544529"/>
            <a:ext cx="2808312" cy="1477328"/>
          </a:xfrm>
          <a:prstGeom prst="rect">
            <a:avLst/>
          </a:prstGeom>
        </p:spPr>
        <p:txBody>
          <a:bodyPr wrap="square">
            <a:spAutoFit/>
          </a:bodyPr>
          <a:lstStyle/>
          <a:p>
            <a:pPr algn="ctr"/>
            <a:r>
              <a:rPr lang="bg-BG" dirty="0">
                <a:solidFill>
                  <a:srgbClr val="9C4839"/>
                </a:solidFill>
              </a:rPr>
              <a:t>и</a:t>
            </a:r>
            <a:endParaRPr lang="bg-BG" dirty="0" smtClean="0">
              <a:solidFill>
                <a:srgbClr val="9C4839"/>
              </a:solidFill>
            </a:endParaRPr>
          </a:p>
          <a:p>
            <a:pPr algn="just"/>
            <a:r>
              <a:rPr lang="bg-BG" dirty="0" smtClean="0">
                <a:solidFill>
                  <a:srgbClr val="9C4839"/>
                </a:solidFill>
              </a:rPr>
              <a:t>2. Административен </a:t>
            </a:r>
            <a:r>
              <a:rPr lang="bg-BG" dirty="0">
                <a:solidFill>
                  <a:srgbClr val="9C4839"/>
                </a:solidFill>
              </a:rPr>
              <a:t>секретар, главен счетоводител и районните съдии. </a:t>
            </a:r>
            <a:endParaRPr lang="en-GB" dirty="0">
              <a:solidFill>
                <a:srgbClr val="9C4839"/>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52" t="6753" r="8921" b="11861"/>
          <a:stretch/>
        </p:blipFill>
        <p:spPr>
          <a:xfrm>
            <a:off x="2051720" y="463138"/>
            <a:ext cx="4370120" cy="5581402"/>
          </a:xfrm>
          <a:prstGeom prst="rect">
            <a:avLst/>
          </a:prstGeom>
          <a:effectLst>
            <a:softEdge rad="635000"/>
          </a:effectLst>
        </p:spPr>
      </p:pic>
    </p:spTree>
    <p:extLst>
      <p:ext uri="{BB962C8B-B14F-4D97-AF65-F5344CB8AC3E}">
        <p14:creationId xmlns:p14="http://schemas.microsoft.com/office/powerpoint/2010/main" val="2228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856" y="188640"/>
            <a:ext cx="4572000" cy="2308324"/>
          </a:xfrm>
          <a:prstGeom prst="rect">
            <a:avLst/>
          </a:prstGeom>
        </p:spPr>
        <p:txBody>
          <a:bodyPr>
            <a:spAutoFit/>
          </a:bodyPr>
          <a:lstStyle/>
          <a:p>
            <a:pPr algn="just"/>
            <a:r>
              <a:rPr lang="bg-BG" dirty="0"/>
              <a:t>Районен съд – Белоградчик разполага с две съдебни зали, едната от които е оборудвана със система за аудио запис. Това улеснява съдебните секретари при осъществяване на дейността им и гарантира сигурност на страните в процеса за съхранената информация от проведените съдебни заседания.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365343"/>
            <a:ext cx="3490515" cy="257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647" y="2420888"/>
            <a:ext cx="38770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28392" y="4941168"/>
            <a:ext cx="4572000" cy="1754326"/>
          </a:xfrm>
          <a:prstGeom prst="rect">
            <a:avLst/>
          </a:prstGeom>
        </p:spPr>
        <p:txBody>
          <a:bodyPr>
            <a:spAutoFit/>
          </a:bodyPr>
          <a:lstStyle/>
          <a:p>
            <a:pPr algn="just"/>
            <a:r>
              <a:rPr lang="bg-BG" dirty="0"/>
              <a:t>В съдебния район на Районен съд – Белоградчик попадат четири Общини: Община – Белоградчик, Община – Ружинци, Община – Чупрене и част от Община – Димово, като населените места са 52 на брой.</a:t>
            </a:r>
            <a:endParaRPr lang="en-GB" dirty="0"/>
          </a:p>
        </p:txBody>
      </p:sp>
    </p:spTree>
    <p:extLst>
      <p:ext uri="{BB962C8B-B14F-4D97-AF65-F5344CB8AC3E}">
        <p14:creationId xmlns:p14="http://schemas.microsoft.com/office/powerpoint/2010/main" val="74507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404664"/>
            <a:ext cx="6419056" cy="2952327"/>
          </a:xfrm>
        </p:spPr>
        <p:txBody>
          <a:bodyPr>
            <a:normAutofit fontScale="55000" lnSpcReduction="20000"/>
          </a:bodyPr>
          <a:lstStyle/>
          <a:p>
            <a:pPr algn="just"/>
            <a:r>
              <a:rPr lang="bg-BG" sz="3600" dirty="0"/>
              <a:t>Разпределението на делата в Районен съд – Белоградчик, се извършва посредством нововъведената Единна информационна система на съдилищата, внедрена в Районен съд – Белоградчик на 25.08.2020 г. Делата се разпределят от Председателя на съда, а в негово – отсъствие от друг съдия, определен със Заповед на административния ръководител. Разпределението се извършва в същия или най – късно на следващия ден след постъпването им. </a:t>
            </a:r>
            <a:endParaRPr lang="en-GB" sz="36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1" y="2991496"/>
            <a:ext cx="9144000" cy="3877366"/>
          </a:xfrm>
          <a:prstGeom prst="rect">
            <a:avLst/>
          </a:prstGeom>
        </p:spPr>
      </p:pic>
    </p:spTree>
    <p:extLst>
      <p:ext uri="{BB962C8B-B14F-4D97-AF65-F5344CB8AC3E}">
        <p14:creationId xmlns:p14="http://schemas.microsoft.com/office/powerpoint/2010/main" val="31346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9"/>
            <a:ext cx="6419056" cy="562073"/>
          </a:xfrm>
        </p:spPr>
        <p:txBody>
          <a:bodyPr>
            <a:normAutofit fontScale="90000"/>
          </a:bodyPr>
          <a:lstStyle/>
          <a:p>
            <a:r>
              <a:rPr lang="bg-BG" dirty="0"/>
              <a:t>М</a:t>
            </a:r>
            <a:r>
              <a:rPr lang="bg-BG" dirty="0" smtClean="0"/>
              <a:t>агистратите и служителите</a:t>
            </a:r>
            <a:endParaRPr lang="bg-BG" dirty="0"/>
          </a:p>
        </p:txBody>
      </p:sp>
      <p:sp>
        <p:nvSpPr>
          <p:cNvPr id="3" name="Content Placeholder 2"/>
          <p:cNvSpPr>
            <a:spLocks noGrp="1"/>
          </p:cNvSpPr>
          <p:nvPr>
            <p:ph idx="1"/>
          </p:nvPr>
        </p:nvSpPr>
        <p:spPr/>
        <p:txBody>
          <a:bodyPr>
            <a:normAutofit fontScale="77500" lnSpcReduction="20000"/>
          </a:bodyPr>
          <a:lstStyle/>
          <a:p>
            <a:pPr marL="270510" marR="102870" indent="554355" algn="just">
              <a:spcAft>
                <a:spcPts val="0"/>
              </a:spcAft>
            </a:pPr>
            <a:r>
              <a:rPr lang="bg-BG" dirty="0">
                <a:latin typeface="Times New Roman"/>
                <a:ea typeface="Times New Roman"/>
              </a:rPr>
              <a:t>В Районен съд – Белоградчик </a:t>
            </a:r>
            <a:r>
              <a:rPr lang="bg-BG" dirty="0" err="1">
                <a:latin typeface="Times New Roman"/>
                <a:ea typeface="Times New Roman"/>
              </a:rPr>
              <a:t>правораздават</a:t>
            </a:r>
            <a:r>
              <a:rPr lang="bg-BG" dirty="0">
                <a:latin typeface="Times New Roman"/>
                <a:ea typeface="Times New Roman"/>
              </a:rPr>
              <a:t> трима </a:t>
            </a:r>
            <a:r>
              <a:rPr lang="bg-BG" dirty="0" smtClean="0">
                <a:latin typeface="Times New Roman"/>
                <a:ea typeface="Times New Roman"/>
              </a:rPr>
              <a:t>съдии - </a:t>
            </a:r>
            <a:r>
              <a:rPr lang="ru-RU" dirty="0" err="1">
                <a:latin typeface="Times New Roman"/>
                <a:ea typeface="Times New Roman"/>
              </a:rPr>
              <a:t>Божидарка</a:t>
            </a:r>
            <a:r>
              <a:rPr lang="ru-RU" dirty="0">
                <a:latin typeface="Times New Roman"/>
                <a:ea typeface="Times New Roman"/>
              </a:rPr>
              <a:t> </a:t>
            </a:r>
            <a:r>
              <a:rPr lang="ru-RU" dirty="0" err="1">
                <a:latin typeface="Times New Roman"/>
                <a:ea typeface="Times New Roman"/>
              </a:rPr>
              <a:t>Йосифова</a:t>
            </a:r>
            <a:r>
              <a:rPr lang="ru-RU" dirty="0">
                <a:latin typeface="Times New Roman"/>
                <a:ea typeface="Times New Roman"/>
              </a:rPr>
              <a:t>, Анна </a:t>
            </a:r>
            <a:r>
              <a:rPr lang="ru-RU" dirty="0" err="1">
                <a:latin typeface="Times New Roman"/>
                <a:ea typeface="Times New Roman"/>
              </a:rPr>
              <a:t>Кайтазка</a:t>
            </a:r>
            <a:r>
              <a:rPr lang="ru-RU" dirty="0">
                <a:latin typeface="Times New Roman"/>
                <a:ea typeface="Times New Roman"/>
              </a:rPr>
              <a:t> и </a:t>
            </a:r>
            <a:r>
              <a:rPr lang="ru-RU">
                <a:latin typeface="Times New Roman"/>
                <a:ea typeface="Times New Roman"/>
              </a:rPr>
              <a:t>Антон </a:t>
            </a:r>
            <a:r>
              <a:rPr lang="ru-RU" smtClean="0">
                <a:latin typeface="Times New Roman"/>
                <a:ea typeface="Times New Roman"/>
              </a:rPr>
              <a:t>Антов</a:t>
            </a:r>
            <a:r>
              <a:rPr lang="bg-BG" smtClean="0">
                <a:latin typeface="Times New Roman"/>
                <a:ea typeface="Times New Roman"/>
              </a:rPr>
              <a:t>, </a:t>
            </a:r>
            <a:r>
              <a:rPr lang="bg-BG" dirty="0">
                <a:latin typeface="Times New Roman"/>
                <a:ea typeface="Times New Roman"/>
              </a:rPr>
              <a:t>от които – един е и административен ръководител. Председателят на съда осъществява общо организационно и административно ръководство за дейността на съда, изготвя ежегодни отчетни доклади, назначава и освобождава съдебните служители, участва в разглеждане на съдебни заседания, като има и други правомощия, регламентирани в Закона за съдебната власт. </a:t>
            </a:r>
            <a:endParaRPr lang="en-GB" sz="2800" dirty="0">
              <a:latin typeface="Times New Roman"/>
              <a:ea typeface="Times New Roman"/>
            </a:endParaRPr>
          </a:p>
          <a:p>
            <a:endParaRPr lang="bg-BG" dirty="0"/>
          </a:p>
        </p:txBody>
      </p:sp>
    </p:spTree>
    <p:extLst>
      <p:ext uri="{BB962C8B-B14F-4D97-AF65-F5344CB8AC3E}">
        <p14:creationId xmlns:p14="http://schemas.microsoft.com/office/powerpoint/2010/main" val="332318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365"/>
            <a:ext cx="6851104" cy="1143000"/>
          </a:xfrm>
        </p:spPr>
        <p:txBody>
          <a:bodyPr>
            <a:normAutofit/>
          </a:bodyPr>
          <a:lstStyle/>
          <a:p>
            <a:r>
              <a:rPr lang="bg-BG" sz="2400" dirty="0" smtClean="0">
                <a:solidFill>
                  <a:schemeClr val="accent6">
                    <a:lumMod val="10000"/>
                  </a:schemeClr>
                </a:solidFill>
                <a:effectLst>
                  <a:outerShdw blurRad="38100" dist="38100" dir="2700000" algn="tl">
                    <a:srgbClr val="000000">
                      <a:alpha val="43137"/>
                    </a:srgbClr>
                  </a:outerShdw>
                </a:effectLst>
              </a:rPr>
              <a:t>Председател на Районен съд-Белоградчик </a:t>
            </a:r>
            <a:br>
              <a:rPr lang="bg-BG" sz="2400" dirty="0" smtClean="0">
                <a:solidFill>
                  <a:schemeClr val="accent6">
                    <a:lumMod val="10000"/>
                  </a:schemeClr>
                </a:solidFill>
                <a:effectLst>
                  <a:outerShdw blurRad="38100" dist="38100" dir="2700000" algn="tl">
                    <a:srgbClr val="000000">
                      <a:alpha val="43137"/>
                    </a:srgbClr>
                  </a:outerShdw>
                </a:effectLst>
              </a:rPr>
            </a:br>
            <a:r>
              <a:rPr lang="bg-BG" sz="2400" dirty="0" smtClean="0">
                <a:solidFill>
                  <a:schemeClr val="accent6">
                    <a:lumMod val="10000"/>
                  </a:schemeClr>
                </a:solidFill>
                <a:effectLst>
                  <a:outerShdw blurRad="38100" dist="38100" dir="2700000" algn="tl">
                    <a:srgbClr val="000000">
                      <a:alpha val="43137"/>
                    </a:srgbClr>
                  </a:outerShdw>
                </a:effectLst>
              </a:rPr>
              <a:t>съдия Божидарка Йосифова</a:t>
            </a:r>
            <a:endParaRPr lang="en-GB" sz="2400" dirty="0">
              <a:solidFill>
                <a:schemeClr val="accent6">
                  <a:lumMod val="1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47864" y="809328"/>
            <a:ext cx="4536504" cy="6048672"/>
          </a:xfrm>
          <a:prstGeom prst="rect">
            <a:avLst/>
          </a:prstGeom>
          <a:effectLst>
            <a:softEdge rad="317500"/>
          </a:effectLst>
        </p:spPr>
      </p:pic>
    </p:spTree>
    <p:extLst>
      <p:ext uri="{BB962C8B-B14F-4D97-AF65-F5344CB8AC3E}">
        <p14:creationId xmlns:p14="http://schemas.microsoft.com/office/powerpoint/2010/main" val="115173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Съдия Анна </a:t>
            </a:r>
            <a:r>
              <a:rPr lang="bg-BG" dirty="0" err="1" smtClean="0"/>
              <a:t>Кайтазка</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136" t="9177" r="5210" b="25022"/>
          <a:stretch/>
        </p:blipFill>
        <p:spPr>
          <a:xfrm>
            <a:off x="3104531" y="1484784"/>
            <a:ext cx="4096987" cy="4512624"/>
          </a:xfrm>
          <a:prstGeom prst="rect">
            <a:avLst/>
          </a:prstGeom>
          <a:effectLst>
            <a:softEdge rad="317500"/>
          </a:effectLst>
        </p:spPr>
      </p:pic>
    </p:spTree>
    <p:extLst>
      <p:ext uri="{BB962C8B-B14F-4D97-AF65-F5344CB8AC3E}">
        <p14:creationId xmlns:p14="http://schemas.microsoft.com/office/powerpoint/2010/main" val="386606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332656"/>
            <a:ext cx="6419056" cy="6168685"/>
          </a:xfrm>
        </p:spPr>
        <p:txBody>
          <a:bodyPr>
            <a:normAutofit fontScale="70000" lnSpcReduction="20000"/>
          </a:bodyPr>
          <a:lstStyle/>
          <a:p>
            <a:pPr algn="just"/>
            <a:r>
              <a:rPr lang="bg-BG" dirty="0" smtClean="0"/>
              <a:t>В </a:t>
            </a:r>
            <a:r>
              <a:rPr lang="bg-BG" dirty="0"/>
              <a:t>Районен съд – Белоградчик има един </a:t>
            </a:r>
            <a:r>
              <a:rPr lang="bg-BG" b="1" dirty="0"/>
              <a:t>държавен съдебен изпълнител</a:t>
            </a:r>
            <a:r>
              <a:rPr lang="bg-BG" dirty="0"/>
              <a:t>, който осъществява принудително изпълнение и събиране на вземания. На държавния съдебен изпълнител се възлага и събирането на вземания на органите на съдебната власт. </a:t>
            </a:r>
            <a:endParaRPr lang="en-GB" dirty="0"/>
          </a:p>
          <a:p>
            <a:pPr algn="just"/>
            <a:r>
              <a:rPr lang="ru-RU" dirty="0" err="1" smtClean="0"/>
              <a:t>Дейността</a:t>
            </a:r>
            <a:r>
              <a:rPr lang="ru-RU" dirty="0" smtClean="0"/>
              <a:t> </a:t>
            </a:r>
            <a:r>
              <a:rPr lang="ru-RU" dirty="0" err="1"/>
              <a:t>му</a:t>
            </a:r>
            <a:r>
              <a:rPr lang="ru-RU" dirty="0"/>
              <a:t> се </a:t>
            </a:r>
            <a:r>
              <a:rPr lang="ru-RU" dirty="0" err="1"/>
              <a:t>подмомага</a:t>
            </a:r>
            <a:r>
              <a:rPr lang="ru-RU" dirty="0"/>
              <a:t> от </a:t>
            </a:r>
            <a:r>
              <a:rPr lang="bg-BG" b="1" dirty="0"/>
              <a:t>съдебен деловодител</a:t>
            </a:r>
            <a:r>
              <a:rPr lang="bg-BG" dirty="0"/>
              <a:t> в „съдебно изпълнителна служба“, който приема молби за образуване на изпълнителни дела, издава преписи, удостоверения по изпълнителните дела, извършва справки по тези дела, организира превеждането на постъпили суми по изпълнителните дела, които са само част от задълженията му.  </a:t>
            </a:r>
            <a:endParaRPr lang="bg-BG" dirty="0" smtClean="0"/>
          </a:p>
          <a:p>
            <a:pPr algn="just"/>
            <a:r>
              <a:rPr lang="ru-RU" dirty="0"/>
              <a:t>В </a:t>
            </a:r>
            <a:r>
              <a:rPr lang="ru-RU" dirty="0" err="1"/>
              <a:t>районния</a:t>
            </a:r>
            <a:r>
              <a:rPr lang="ru-RU" dirty="0"/>
              <a:t> </a:t>
            </a:r>
            <a:r>
              <a:rPr lang="ru-RU" dirty="0" err="1"/>
              <a:t>съд</a:t>
            </a:r>
            <a:r>
              <a:rPr lang="ru-RU" dirty="0"/>
              <a:t> </a:t>
            </a:r>
            <a:r>
              <a:rPr lang="ru-RU" dirty="0" err="1"/>
              <a:t>има</a:t>
            </a:r>
            <a:r>
              <a:rPr lang="ru-RU" dirty="0"/>
              <a:t> един </a:t>
            </a:r>
            <a:r>
              <a:rPr lang="ru-RU" b="1" dirty="0" err="1"/>
              <a:t>съдия</a:t>
            </a:r>
            <a:r>
              <a:rPr lang="ru-RU" b="1" dirty="0"/>
              <a:t> по </a:t>
            </a:r>
            <a:r>
              <a:rPr lang="ru-RU" b="1" dirty="0" err="1"/>
              <a:t>вписванията</a:t>
            </a:r>
            <a:r>
              <a:rPr lang="ru-RU" dirty="0"/>
              <a:t>. В </a:t>
            </a:r>
            <a:r>
              <a:rPr lang="ru-RU" dirty="0" err="1"/>
              <a:t>Службата</a:t>
            </a:r>
            <a:r>
              <a:rPr lang="ru-RU" dirty="0"/>
              <a:t> по </a:t>
            </a:r>
            <a:r>
              <a:rPr lang="ru-RU" dirty="0" err="1"/>
              <a:t>вписванията</a:t>
            </a:r>
            <a:r>
              <a:rPr lang="ru-RU" dirty="0"/>
              <a:t> се </a:t>
            </a:r>
            <a:r>
              <a:rPr lang="ru-RU" dirty="0" err="1"/>
              <a:t>извършват</a:t>
            </a:r>
            <a:r>
              <a:rPr lang="ru-RU" dirty="0"/>
              <a:t> </a:t>
            </a:r>
            <a:r>
              <a:rPr lang="ru-RU" dirty="0" err="1"/>
              <a:t>вписвания</a:t>
            </a:r>
            <a:r>
              <a:rPr lang="ru-RU" dirty="0"/>
              <a:t>, </a:t>
            </a:r>
            <a:r>
              <a:rPr lang="ru-RU" dirty="0" err="1"/>
              <a:t>отбелязвания</a:t>
            </a:r>
            <a:r>
              <a:rPr lang="ru-RU" dirty="0"/>
              <a:t> или </a:t>
            </a:r>
            <a:r>
              <a:rPr lang="ru-RU" dirty="0" err="1"/>
              <a:t>заличавания</a:t>
            </a:r>
            <a:r>
              <a:rPr lang="ru-RU" dirty="0"/>
              <a:t> в </a:t>
            </a:r>
            <a:r>
              <a:rPr lang="ru-RU" dirty="0" err="1"/>
              <a:t>имотния</a:t>
            </a:r>
            <a:r>
              <a:rPr lang="ru-RU" dirty="0"/>
              <a:t> </a:t>
            </a:r>
            <a:r>
              <a:rPr lang="ru-RU" dirty="0" err="1"/>
              <a:t>регистър</a:t>
            </a:r>
            <a:r>
              <a:rPr lang="ru-RU" dirty="0"/>
              <a:t> на </a:t>
            </a:r>
            <a:r>
              <a:rPr lang="ru-RU" dirty="0" err="1"/>
              <a:t>подлежащите</a:t>
            </a:r>
            <a:r>
              <a:rPr lang="ru-RU" dirty="0"/>
              <a:t> на </a:t>
            </a:r>
            <a:r>
              <a:rPr lang="ru-RU" dirty="0" err="1"/>
              <a:t>вписване</a:t>
            </a:r>
            <a:r>
              <a:rPr lang="ru-RU" dirty="0"/>
              <a:t> </a:t>
            </a:r>
            <a:r>
              <a:rPr lang="ru-RU" dirty="0" err="1"/>
              <a:t>актове</a:t>
            </a:r>
            <a:r>
              <a:rPr lang="ru-RU" dirty="0"/>
              <a:t>, </a:t>
            </a:r>
            <a:r>
              <a:rPr lang="ru-RU" dirty="0" err="1"/>
              <a:t>издават</a:t>
            </a:r>
            <a:r>
              <a:rPr lang="ru-RU" dirty="0"/>
              <a:t> се справки и удостоверения. </a:t>
            </a:r>
            <a:endParaRPr lang="en-GB" dirty="0"/>
          </a:p>
        </p:txBody>
      </p:sp>
    </p:spTree>
    <p:extLst>
      <p:ext uri="{BB962C8B-B14F-4D97-AF65-F5344CB8AC3E}">
        <p14:creationId xmlns:p14="http://schemas.microsoft.com/office/powerpoint/2010/main" val="251482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332656"/>
            <a:ext cx="6419056" cy="6408712"/>
          </a:xfrm>
        </p:spPr>
        <p:txBody>
          <a:bodyPr>
            <a:normAutofit fontScale="70000" lnSpcReduction="20000"/>
          </a:bodyPr>
          <a:lstStyle/>
          <a:p>
            <a:pPr algn="just"/>
            <a:r>
              <a:rPr lang="bg-BG" dirty="0"/>
              <a:t> Съдебната администрация на съда се състои от 10 щатни бройки:  </a:t>
            </a:r>
            <a:r>
              <a:rPr lang="bg-BG" b="1" dirty="0"/>
              <a:t>административен  секретар, който е и служител регистратура ЗЗКИ, главен счетоводител, трима съдебни секретари, един съдебен деловодител „наказателно и гражданско деловодства”, един съдебен деловодител „съдебно – изпълнителна служба”, един архивар, който е и служител „Бюро съдимост”, един  </a:t>
            </a:r>
            <a:r>
              <a:rPr lang="bg-BG" b="1" dirty="0" err="1"/>
              <a:t>призовкар</a:t>
            </a:r>
            <a:r>
              <a:rPr lang="bg-BG" b="1" dirty="0"/>
              <a:t> и един чистач. </a:t>
            </a:r>
            <a:endParaRPr lang="en-GB" b="1" dirty="0"/>
          </a:p>
          <a:p>
            <a:pPr algn="just"/>
            <a:r>
              <a:rPr lang="bg-BG" dirty="0"/>
              <a:t> </a:t>
            </a:r>
            <a:r>
              <a:rPr lang="bg-BG" dirty="0" smtClean="0"/>
              <a:t>При </a:t>
            </a:r>
            <a:r>
              <a:rPr lang="bg-BG" dirty="0"/>
              <a:t>провеждане на откритите съдебни заседания се води протокол от съдебното заседание от съдебен секретар. Основното задължение на съдебния секретар е да</a:t>
            </a:r>
            <a:r>
              <a:rPr lang="en-US" dirty="0"/>
              <a:t> </a:t>
            </a:r>
            <a:r>
              <a:rPr lang="en-US" dirty="0" err="1"/>
              <a:t>съставя</a:t>
            </a:r>
            <a:r>
              <a:rPr lang="en-US" dirty="0"/>
              <a:t> </a:t>
            </a:r>
            <a:r>
              <a:rPr lang="en-US" dirty="0" err="1"/>
              <a:t>протоколи</a:t>
            </a:r>
            <a:r>
              <a:rPr lang="en-US" dirty="0"/>
              <a:t> </a:t>
            </a:r>
            <a:r>
              <a:rPr lang="en-US" dirty="0" err="1"/>
              <a:t>за</a:t>
            </a:r>
            <a:r>
              <a:rPr lang="en-US" dirty="0"/>
              <a:t> </a:t>
            </a:r>
            <a:r>
              <a:rPr lang="en-US" dirty="0" err="1"/>
              <a:t>откритите</a:t>
            </a:r>
            <a:r>
              <a:rPr lang="en-US" dirty="0"/>
              <a:t> </a:t>
            </a:r>
            <a:r>
              <a:rPr lang="en-US" dirty="0" err="1"/>
              <a:t>съдебни</a:t>
            </a:r>
            <a:r>
              <a:rPr lang="en-US" dirty="0"/>
              <a:t> </a:t>
            </a:r>
            <a:r>
              <a:rPr lang="en-US" dirty="0" err="1"/>
              <a:t>заседания</a:t>
            </a:r>
            <a:r>
              <a:rPr lang="en-US" dirty="0"/>
              <a:t> </a:t>
            </a:r>
            <a:r>
              <a:rPr lang="en-US" dirty="0" err="1"/>
              <a:t>под</a:t>
            </a:r>
            <a:r>
              <a:rPr lang="en-US" dirty="0"/>
              <a:t> </a:t>
            </a:r>
            <a:r>
              <a:rPr lang="en-US" dirty="0" err="1"/>
              <a:t>диктовката</a:t>
            </a:r>
            <a:r>
              <a:rPr lang="en-US" dirty="0"/>
              <a:t> </a:t>
            </a:r>
            <a:r>
              <a:rPr lang="en-US" dirty="0" err="1"/>
              <a:t>на</a:t>
            </a:r>
            <a:r>
              <a:rPr lang="en-US" dirty="0"/>
              <a:t> </a:t>
            </a:r>
            <a:r>
              <a:rPr lang="en-US" dirty="0" err="1"/>
              <a:t>председателя</a:t>
            </a:r>
            <a:r>
              <a:rPr lang="en-US" dirty="0"/>
              <a:t> </a:t>
            </a:r>
            <a:r>
              <a:rPr lang="en-US" dirty="0" err="1"/>
              <a:t>на</a:t>
            </a:r>
            <a:r>
              <a:rPr lang="en-US" dirty="0"/>
              <a:t> </a:t>
            </a:r>
            <a:r>
              <a:rPr lang="en-US" dirty="0" err="1"/>
              <a:t>състава</a:t>
            </a:r>
            <a:r>
              <a:rPr lang="en-US" dirty="0"/>
              <a:t>, </a:t>
            </a:r>
            <a:r>
              <a:rPr lang="bg-BG" dirty="0"/>
              <a:t>да изготвя призовки и обявления по делата, както и редица други задължения, вменени му с Правилника за администрацията в съдилищата и длъжностната характеристика. Всеки съдия работи с отделен съдебен секретар. Това подобрява работата на съдията за пълноценно и ефективно свършена работа в екип. </a:t>
            </a:r>
            <a:endParaRPr lang="bg-BG" dirty="0" smtClean="0"/>
          </a:p>
          <a:p>
            <a:endParaRPr lang="en-GB" dirty="0"/>
          </a:p>
        </p:txBody>
      </p:sp>
    </p:spTree>
    <p:extLst>
      <p:ext uri="{BB962C8B-B14F-4D97-AF65-F5344CB8AC3E}">
        <p14:creationId xmlns:p14="http://schemas.microsoft.com/office/powerpoint/2010/main" val="298403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962538"/>
          </a:xfrm>
        </p:spPr>
        <p:txBody>
          <a:bodyPr>
            <a:normAutofit fontScale="90000"/>
            <a:scene3d>
              <a:camera prst="orthographicFront"/>
              <a:lightRig rig="soft" dir="t">
                <a:rot lat="0" lon="0" rev="17220000"/>
              </a:lightRig>
            </a:scene3d>
            <a:sp3d prstMaterial="softEdge">
              <a:bevelT w="38100" h="38100"/>
            </a:sp3d>
          </a:bodyPr>
          <a:lstStyle/>
          <a:p>
            <a:r>
              <a:rPr lang="bg-BG" b="1" cap="all" dirty="0" smtClean="0">
                <a:solidFill>
                  <a:schemeClr val="accent3">
                    <a:lumMod val="50000"/>
                  </a:schemeClr>
                </a:solidFill>
                <a:effectLst>
                  <a:outerShdw blurRad="127000" dist="200660" dir="2700000" algn="ctr" rotWithShape="0">
                    <a:srgbClr val="000000">
                      <a:alpha val="30000"/>
                    </a:srgbClr>
                  </a:outerShdw>
                </a:effectLst>
              </a:rPr>
              <a:t>Добре дошли в районен съд </a:t>
            </a:r>
            <a:r>
              <a:rPr lang="bg-BG" b="1" cap="all" dirty="0" err="1" smtClean="0">
                <a:solidFill>
                  <a:schemeClr val="accent3">
                    <a:lumMod val="50000"/>
                  </a:schemeClr>
                </a:solidFill>
                <a:effectLst>
                  <a:outerShdw blurRad="127000" dist="200660" dir="2700000" algn="ctr" rotWithShape="0">
                    <a:srgbClr val="000000">
                      <a:alpha val="30000"/>
                    </a:srgbClr>
                  </a:outerShdw>
                </a:effectLst>
              </a:rPr>
              <a:t>белоградчик</a:t>
            </a:r>
            <a:endParaRPr lang="bg-BG" b="1" cap="all" dirty="0">
              <a:solidFill>
                <a:schemeClr val="accent3">
                  <a:lumMod val="50000"/>
                </a:schemeClr>
              </a:solidFill>
              <a:effectLst>
                <a:outerShdw blurRad="127000" dist="200660" dir="2700000" algn="ctr" rotWithShape="0">
                  <a:srgbClr val="000000">
                    <a:alpha val="30000"/>
                  </a:srgbClr>
                </a:outerShdw>
              </a:effectLst>
            </a:endParaRPr>
          </a:p>
        </p:txBody>
      </p:sp>
      <p:sp>
        <p:nvSpPr>
          <p:cNvPr id="3" name="Rectangle 2"/>
          <p:cNvSpPr/>
          <p:nvPr/>
        </p:nvSpPr>
        <p:spPr>
          <a:xfrm>
            <a:off x="5364088" y="1412776"/>
            <a:ext cx="3419872" cy="3785652"/>
          </a:xfrm>
          <a:prstGeom prst="rect">
            <a:avLst/>
          </a:prstGeom>
        </p:spPr>
        <p:txBody>
          <a:bodyPr wrap="square">
            <a:spAutoFit/>
          </a:bodyPr>
          <a:lstStyle/>
          <a:p>
            <a:pPr algn="just"/>
            <a:r>
              <a:rPr lang="bg-BG" sz="1600" dirty="0" smtClean="0">
                <a:solidFill>
                  <a:schemeClr val="accent6">
                    <a:lumMod val="10000"/>
                  </a:schemeClr>
                </a:solidFill>
              </a:rPr>
              <a:t>И</a:t>
            </a:r>
            <a:r>
              <a:rPr lang="en-US" sz="1600" dirty="0" err="1">
                <a:solidFill>
                  <a:schemeClr val="accent6">
                    <a:lumMod val="10000"/>
                  </a:schemeClr>
                </a:solidFill>
              </a:rPr>
              <a:t>звънредната</a:t>
            </a:r>
            <a:r>
              <a:rPr lang="en-US" sz="1600" dirty="0">
                <a:solidFill>
                  <a:schemeClr val="accent6">
                    <a:lumMod val="10000"/>
                  </a:schemeClr>
                </a:solidFill>
              </a:rPr>
              <a:t> </a:t>
            </a:r>
            <a:r>
              <a:rPr lang="en-US" sz="1600" dirty="0" err="1">
                <a:solidFill>
                  <a:schemeClr val="accent6">
                    <a:lumMod val="10000"/>
                  </a:schemeClr>
                </a:solidFill>
              </a:rPr>
              <a:t>епидемична</a:t>
            </a:r>
            <a:r>
              <a:rPr lang="en-US" sz="1600" dirty="0">
                <a:solidFill>
                  <a:schemeClr val="accent6">
                    <a:lumMod val="10000"/>
                  </a:schemeClr>
                </a:solidFill>
              </a:rPr>
              <a:t> </a:t>
            </a:r>
            <a:r>
              <a:rPr lang="en-US" sz="1600" dirty="0" err="1">
                <a:solidFill>
                  <a:schemeClr val="accent6">
                    <a:lumMod val="10000"/>
                  </a:schemeClr>
                </a:solidFill>
              </a:rPr>
              <a:t>обстановка</a:t>
            </a:r>
            <a:r>
              <a:rPr lang="en-US" sz="1600" dirty="0">
                <a:solidFill>
                  <a:schemeClr val="accent6">
                    <a:lumMod val="10000"/>
                  </a:schemeClr>
                </a:solidFill>
              </a:rPr>
              <a:t> в </a:t>
            </a:r>
            <a:r>
              <a:rPr lang="en-US" sz="1600" dirty="0" err="1">
                <a:solidFill>
                  <a:schemeClr val="accent6">
                    <a:lumMod val="10000"/>
                  </a:schemeClr>
                </a:solidFill>
              </a:rPr>
              <a:t>страната</a:t>
            </a:r>
            <a:r>
              <a:rPr lang="en-US" sz="1600" dirty="0">
                <a:solidFill>
                  <a:schemeClr val="accent6">
                    <a:lumMod val="10000"/>
                  </a:schemeClr>
                </a:solidFill>
              </a:rPr>
              <a:t> </a:t>
            </a:r>
            <a:r>
              <a:rPr lang="bg-BG" sz="1600" dirty="0">
                <a:solidFill>
                  <a:schemeClr val="accent6">
                    <a:lumMod val="10000"/>
                  </a:schemeClr>
                </a:solidFill>
              </a:rPr>
              <a:t>продължава, което </a:t>
            </a:r>
            <a:r>
              <a:rPr lang="en-US" sz="1600" dirty="0" err="1">
                <a:solidFill>
                  <a:schemeClr val="accent6">
                    <a:lumMod val="10000"/>
                  </a:schemeClr>
                </a:solidFill>
              </a:rPr>
              <a:t>не</a:t>
            </a:r>
            <a:r>
              <a:rPr lang="en-US" sz="1600" dirty="0">
                <a:solidFill>
                  <a:schemeClr val="accent6">
                    <a:lumMod val="10000"/>
                  </a:schemeClr>
                </a:solidFill>
              </a:rPr>
              <a:t> </a:t>
            </a:r>
            <a:r>
              <a:rPr lang="en-US" sz="1600" dirty="0" err="1">
                <a:solidFill>
                  <a:schemeClr val="accent6">
                    <a:lumMod val="10000"/>
                  </a:schemeClr>
                </a:solidFill>
              </a:rPr>
              <a:t>позволява</a:t>
            </a:r>
            <a:r>
              <a:rPr lang="en-US" sz="1600" dirty="0">
                <a:solidFill>
                  <a:schemeClr val="accent6">
                    <a:lumMod val="10000"/>
                  </a:schemeClr>
                </a:solidFill>
              </a:rPr>
              <a:t> </a:t>
            </a:r>
            <a:r>
              <a:rPr lang="bg-BG" sz="1600" dirty="0">
                <a:solidFill>
                  <a:schemeClr val="accent6">
                    <a:lumMod val="10000"/>
                  </a:schemeClr>
                </a:solidFill>
              </a:rPr>
              <a:t>традиционното присъственото </a:t>
            </a:r>
            <a:r>
              <a:rPr lang="en-US" sz="1600" dirty="0" err="1">
                <a:solidFill>
                  <a:schemeClr val="accent6">
                    <a:lumMod val="10000"/>
                  </a:schemeClr>
                </a:solidFill>
              </a:rPr>
              <a:t>провеждане</a:t>
            </a:r>
            <a:r>
              <a:rPr lang="en-US" sz="1600" dirty="0">
                <a:solidFill>
                  <a:schemeClr val="accent6">
                    <a:lumMod val="10000"/>
                  </a:schemeClr>
                </a:solidFill>
              </a:rPr>
              <a:t> </a:t>
            </a:r>
            <a:r>
              <a:rPr lang="en-US" sz="1600" dirty="0" err="1">
                <a:solidFill>
                  <a:schemeClr val="accent6">
                    <a:lumMod val="10000"/>
                  </a:schemeClr>
                </a:solidFill>
              </a:rPr>
              <a:t>на</a:t>
            </a:r>
            <a:r>
              <a:rPr lang="en-US" sz="1600" dirty="0">
                <a:solidFill>
                  <a:schemeClr val="accent6">
                    <a:lumMod val="10000"/>
                  </a:schemeClr>
                </a:solidFill>
              </a:rPr>
              <a:t> </a:t>
            </a:r>
            <a:r>
              <a:rPr lang="en-US" sz="1600" dirty="0" err="1">
                <a:solidFill>
                  <a:schemeClr val="accent6">
                    <a:lumMod val="10000"/>
                  </a:schemeClr>
                </a:solidFill>
              </a:rPr>
              <a:t>Деня</a:t>
            </a:r>
            <a:r>
              <a:rPr lang="en-US" sz="1600" dirty="0">
                <a:solidFill>
                  <a:schemeClr val="accent6">
                    <a:lumMod val="10000"/>
                  </a:schemeClr>
                </a:solidFill>
              </a:rPr>
              <a:t> </a:t>
            </a:r>
            <a:r>
              <a:rPr lang="en-US" sz="1600" dirty="0" err="1">
                <a:solidFill>
                  <a:schemeClr val="accent6">
                    <a:lumMod val="10000"/>
                  </a:schemeClr>
                </a:solidFill>
              </a:rPr>
              <a:t>на</a:t>
            </a:r>
            <a:r>
              <a:rPr lang="en-US" sz="1600" dirty="0">
                <a:solidFill>
                  <a:schemeClr val="accent6">
                    <a:lumMod val="10000"/>
                  </a:schemeClr>
                </a:solidFill>
              </a:rPr>
              <a:t> </a:t>
            </a:r>
            <a:r>
              <a:rPr lang="en-US" sz="1600" dirty="0" err="1">
                <a:solidFill>
                  <a:schemeClr val="accent6">
                    <a:lumMod val="10000"/>
                  </a:schemeClr>
                </a:solidFill>
              </a:rPr>
              <a:t>отворените</a:t>
            </a:r>
            <a:r>
              <a:rPr lang="en-US" sz="1600" dirty="0">
                <a:solidFill>
                  <a:schemeClr val="accent6">
                    <a:lumMod val="10000"/>
                  </a:schemeClr>
                </a:solidFill>
              </a:rPr>
              <a:t> </a:t>
            </a:r>
            <a:r>
              <a:rPr lang="en-US" sz="1600" dirty="0" err="1">
                <a:solidFill>
                  <a:schemeClr val="accent6">
                    <a:lumMod val="10000"/>
                  </a:schemeClr>
                </a:solidFill>
              </a:rPr>
              <a:t>врати</a:t>
            </a:r>
            <a:r>
              <a:rPr lang="en-US" sz="1600" dirty="0">
                <a:solidFill>
                  <a:schemeClr val="accent6">
                    <a:lumMod val="10000"/>
                  </a:schemeClr>
                </a:solidFill>
              </a:rPr>
              <a:t> в </a:t>
            </a:r>
            <a:r>
              <a:rPr lang="en-US" sz="1600" dirty="0" err="1">
                <a:solidFill>
                  <a:schemeClr val="accent6">
                    <a:lumMod val="10000"/>
                  </a:schemeClr>
                </a:solidFill>
              </a:rPr>
              <a:t>Районен</a:t>
            </a:r>
            <a:r>
              <a:rPr lang="en-US" sz="1600" dirty="0">
                <a:solidFill>
                  <a:schemeClr val="accent6">
                    <a:lumMod val="10000"/>
                  </a:schemeClr>
                </a:solidFill>
              </a:rPr>
              <a:t> </a:t>
            </a:r>
            <a:r>
              <a:rPr lang="en-US" sz="1600" dirty="0" err="1">
                <a:solidFill>
                  <a:schemeClr val="accent6">
                    <a:lumMod val="10000"/>
                  </a:schemeClr>
                </a:solidFill>
              </a:rPr>
              <a:t>съд</a:t>
            </a:r>
            <a:r>
              <a:rPr lang="en-US" sz="1600" dirty="0">
                <a:solidFill>
                  <a:schemeClr val="accent6">
                    <a:lumMod val="10000"/>
                  </a:schemeClr>
                </a:solidFill>
              </a:rPr>
              <a:t> – </a:t>
            </a:r>
            <a:r>
              <a:rPr lang="en-US" sz="1600" dirty="0" err="1">
                <a:solidFill>
                  <a:schemeClr val="accent6">
                    <a:lumMod val="10000"/>
                  </a:schemeClr>
                </a:solidFill>
              </a:rPr>
              <a:t>Белоградчик</a:t>
            </a:r>
            <a:r>
              <a:rPr lang="bg-BG" sz="1600" dirty="0">
                <a:solidFill>
                  <a:schemeClr val="accent6">
                    <a:lumMod val="10000"/>
                  </a:schemeClr>
                </a:solidFill>
              </a:rPr>
              <a:t>. Затова, </a:t>
            </a:r>
            <a:r>
              <a:rPr lang="en-US" sz="1600" dirty="0" err="1">
                <a:solidFill>
                  <a:schemeClr val="accent6">
                    <a:lumMod val="10000"/>
                  </a:schemeClr>
                </a:solidFill>
              </a:rPr>
              <a:t>под</a:t>
            </a:r>
            <a:r>
              <a:rPr lang="en-US" sz="1600" dirty="0">
                <a:solidFill>
                  <a:schemeClr val="accent6">
                    <a:lumMod val="10000"/>
                  </a:schemeClr>
                </a:solidFill>
              </a:rPr>
              <a:t> </a:t>
            </a:r>
            <a:r>
              <a:rPr lang="en-US" sz="1600" dirty="0" err="1">
                <a:solidFill>
                  <a:schemeClr val="accent6">
                    <a:lumMod val="10000"/>
                  </a:schemeClr>
                </a:solidFill>
              </a:rPr>
              <a:t>формата</a:t>
            </a:r>
            <a:r>
              <a:rPr lang="en-US" sz="1600" dirty="0">
                <a:solidFill>
                  <a:schemeClr val="accent6">
                    <a:lumMod val="10000"/>
                  </a:schemeClr>
                </a:solidFill>
              </a:rPr>
              <a:t> </a:t>
            </a:r>
            <a:r>
              <a:rPr lang="en-US" sz="1600" dirty="0" err="1">
                <a:solidFill>
                  <a:schemeClr val="accent6">
                    <a:lumMod val="10000"/>
                  </a:schemeClr>
                </a:solidFill>
              </a:rPr>
              <a:t>на</a:t>
            </a:r>
            <a:r>
              <a:rPr lang="en-US" sz="1600" dirty="0">
                <a:solidFill>
                  <a:schemeClr val="accent6">
                    <a:lumMod val="10000"/>
                  </a:schemeClr>
                </a:solidFill>
              </a:rPr>
              <a:t> </a:t>
            </a:r>
            <a:r>
              <a:rPr lang="en-US" sz="1600" dirty="0" err="1">
                <a:solidFill>
                  <a:schemeClr val="accent6">
                    <a:lumMod val="10000"/>
                  </a:schemeClr>
                </a:solidFill>
              </a:rPr>
              <a:t>кратка</a:t>
            </a:r>
            <a:r>
              <a:rPr lang="en-US" sz="1600" dirty="0">
                <a:solidFill>
                  <a:schemeClr val="accent6">
                    <a:lumMod val="10000"/>
                  </a:schemeClr>
                </a:solidFill>
              </a:rPr>
              <a:t> </a:t>
            </a:r>
            <a:r>
              <a:rPr lang="en-US" sz="1600" dirty="0" err="1">
                <a:solidFill>
                  <a:schemeClr val="accent6">
                    <a:lumMod val="10000"/>
                  </a:schemeClr>
                </a:solidFill>
              </a:rPr>
              <a:t>презентация</a:t>
            </a:r>
            <a:r>
              <a:rPr lang="bg-BG" sz="1600" dirty="0">
                <a:solidFill>
                  <a:schemeClr val="accent6">
                    <a:lumMod val="10000"/>
                  </a:schemeClr>
                </a:solidFill>
              </a:rPr>
              <a:t>,</a:t>
            </a:r>
            <a:r>
              <a:rPr lang="en-US" sz="1600" dirty="0">
                <a:solidFill>
                  <a:schemeClr val="accent6">
                    <a:lumMod val="10000"/>
                  </a:schemeClr>
                </a:solidFill>
              </a:rPr>
              <a:t> </a:t>
            </a:r>
            <a:r>
              <a:rPr lang="en-US" sz="1600" dirty="0" err="1">
                <a:solidFill>
                  <a:schemeClr val="accent6">
                    <a:lumMod val="10000"/>
                  </a:schemeClr>
                </a:solidFill>
              </a:rPr>
              <a:t>представяме</a:t>
            </a:r>
            <a:r>
              <a:rPr lang="en-US" sz="1600" dirty="0">
                <a:solidFill>
                  <a:schemeClr val="accent6">
                    <a:lumMod val="10000"/>
                  </a:schemeClr>
                </a:solidFill>
              </a:rPr>
              <a:t> </a:t>
            </a:r>
            <a:r>
              <a:rPr lang="en-US" sz="1600" dirty="0" err="1">
                <a:solidFill>
                  <a:schemeClr val="accent6">
                    <a:lumMod val="10000"/>
                  </a:schemeClr>
                </a:solidFill>
              </a:rPr>
              <a:t>на</a:t>
            </a:r>
            <a:r>
              <a:rPr lang="en-US" sz="1600" dirty="0">
                <a:solidFill>
                  <a:schemeClr val="accent6">
                    <a:lumMod val="10000"/>
                  </a:schemeClr>
                </a:solidFill>
              </a:rPr>
              <a:t> </a:t>
            </a:r>
            <a:r>
              <a:rPr lang="en-US" sz="1600" dirty="0" err="1">
                <a:solidFill>
                  <a:schemeClr val="accent6">
                    <a:lumMod val="10000"/>
                  </a:schemeClr>
                </a:solidFill>
              </a:rPr>
              <a:t>обществеността</a:t>
            </a:r>
            <a:r>
              <a:rPr lang="bg-BG" sz="1600" dirty="0">
                <a:solidFill>
                  <a:schemeClr val="accent6">
                    <a:lumMod val="10000"/>
                  </a:schemeClr>
                </a:solidFill>
              </a:rPr>
              <a:t> кратка информация за</a:t>
            </a:r>
            <a:r>
              <a:rPr lang="en-US" sz="1600" dirty="0">
                <a:solidFill>
                  <a:schemeClr val="accent6">
                    <a:lumMod val="10000"/>
                  </a:schemeClr>
                </a:solidFill>
              </a:rPr>
              <a:t> </a:t>
            </a:r>
            <a:r>
              <a:rPr lang="en-US" sz="1600" dirty="0" err="1">
                <a:solidFill>
                  <a:schemeClr val="accent6">
                    <a:lumMod val="10000"/>
                  </a:schemeClr>
                </a:solidFill>
              </a:rPr>
              <a:t>дейността</a:t>
            </a:r>
            <a:r>
              <a:rPr lang="en-US" sz="1600" dirty="0">
                <a:solidFill>
                  <a:schemeClr val="accent6">
                    <a:lumMod val="10000"/>
                  </a:schemeClr>
                </a:solidFill>
              </a:rPr>
              <a:t> </a:t>
            </a:r>
            <a:r>
              <a:rPr lang="en-US" sz="1600" dirty="0" err="1">
                <a:solidFill>
                  <a:schemeClr val="accent6">
                    <a:lumMod val="10000"/>
                  </a:schemeClr>
                </a:solidFill>
              </a:rPr>
              <a:t>на</a:t>
            </a:r>
            <a:r>
              <a:rPr lang="en-US" sz="1600" dirty="0">
                <a:solidFill>
                  <a:schemeClr val="accent6">
                    <a:lumMod val="10000"/>
                  </a:schemeClr>
                </a:solidFill>
              </a:rPr>
              <a:t> </a:t>
            </a:r>
            <a:r>
              <a:rPr lang="en-US" sz="1600" dirty="0" err="1">
                <a:solidFill>
                  <a:schemeClr val="accent6">
                    <a:lumMod val="10000"/>
                  </a:schemeClr>
                </a:solidFill>
              </a:rPr>
              <a:t>съда</a:t>
            </a:r>
            <a:r>
              <a:rPr lang="en-US" sz="1600" dirty="0">
                <a:solidFill>
                  <a:schemeClr val="accent6">
                    <a:lumMod val="10000"/>
                  </a:schemeClr>
                </a:solidFill>
              </a:rPr>
              <a:t>, с </a:t>
            </a:r>
            <a:r>
              <a:rPr lang="en-US" sz="1600" dirty="0" err="1">
                <a:solidFill>
                  <a:schemeClr val="accent6">
                    <a:lumMod val="10000"/>
                  </a:schemeClr>
                </a:solidFill>
              </a:rPr>
              <a:t>цел</a:t>
            </a:r>
            <a:r>
              <a:rPr lang="en-US" sz="1600" dirty="0">
                <a:solidFill>
                  <a:schemeClr val="accent6">
                    <a:lumMod val="10000"/>
                  </a:schemeClr>
                </a:solidFill>
              </a:rPr>
              <a:t> </a:t>
            </a:r>
            <a:r>
              <a:rPr lang="en-US" sz="1600" dirty="0" err="1">
                <a:solidFill>
                  <a:schemeClr val="accent6">
                    <a:lumMod val="10000"/>
                  </a:schemeClr>
                </a:solidFill>
              </a:rPr>
              <a:t>опознаване</a:t>
            </a:r>
            <a:r>
              <a:rPr lang="en-US" sz="1600" dirty="0">
                <a:solidFill>
                  <a:schemeClr val="accent6">
                    <a:lumMod val="10000"/>
                  </a:schemeClr>
                </a:solidFill>
              </a:rPr>
              <a:t> </a:t>
            </a:r>
            <a:r>
              <a:rPr lang="en-US" sz="1600" dirty="0" err="1">
                <a:solidFill>
                  <a:schemeClr val="accent6">
                    <a:lumMod val="10000"/>
                  </a:schemeClr>
                </a:solidFill>
              </a:rPr>
              <a:t>работата</a:t>
            </a:r>
            <a:r>
              <a:rPr lang="en-US" sz="1600" dirty="0">
                <a:solidFill>
                  <a:schemeClr val="accent6">
                    <a:lumMod val="10000"/>
                  </a:schemeClr>
                </a:solidFill>
              </a:rPr>
              <a:t> </a:t>
            </a:r>
            <a:r>
              <a:rPr lang="en-US" sz="1600" dirty="0" err="1">
                <a:solidFill>
                  <a:schemeClr val="accent6">
                    <a:lumMod val="10000"/>
                  </a:schemeClr>
                </a:solidFill>
              </a:rPr>
              <a:t>на</a:t>
            </a:r>
            <a:r>
              <a:rPr lang="en-US" sz="1600" dirty="0">
                <a:solidFill>
                  <a:schemeClr val="accent6">
                    <a:lumMod val="10000"/>
                  </a:schemeClr>
                </a:solidFill>
              </a:rPr>
              <a:t> </a:t>
            </a:r>
            <a:r>
              <a:rPr lang="bg-BG" sz="1600" dirty="0">
                <a:solidFill>
                  <a:schemeClr val="accent6">
                    <a:lumMod val="10000"/>
                  </a:schemeClr>
                </a:solidFill>
              </a:rPr>
              <a:t>органа на съдебна власт</a:t>
            </a:r>
            <a:r>
              <a:rPr lang="en-US" sz="1600" dirty="0">
                <a:solidFill>
                  <a:schemeClr val="accent6">
                    <a:lumMod val="10000"/>
                  </a:schemeClr>
                </a:solidFill>
              </a:rPr>
              <a:t>, </a:t>
            </a:r>
            <a:r>
              <a:rPr lang="en-US" sz="1600" dirty="0" err="1">
                <a:solidFill>
                  <a:schemeClr val="accent6">
                    <a:lumMod val="10000"/>
                  </a:schemeClr>
                </a:solidFill>
              </a:rPr>
              <a:t>правомощията</a:t>
            </a:r>
            <a:r>
              <a:rPr lang="en-US" sz="1600" dirty="0">
                <a:solidFill>
                  <a:schemeClr val="accent6">
                    <a:lumMod val="10000"/>
                  </a:schemeClr>
                </a:solidFill>
              </a:rPr>
              <a:t> и </a:t>
            </a:r>
            <a:r>
              <a:rPr lang="en-US" sz="1600" dirty="0" err="1">
                <a:solidFill>
                  <a:schemeClr val="accent6">
                    <a:lumMod val="10000"/>
                  </a:schemeClr>
                </a:solidFill>
              </a:rPr>
              <a:t>ролята</a:t>
            </a:r>
            <a:r>
              <a:rPr lang="en-US" sz="1600" dirty="0">
                <a:solidFill>
                  <a:schemeClr val="accent6">
                    <a:lumMod val="10000"/>
                  </a:schemeClr>
                </a:solidFill>
              </a:rPr>
              <a:t> </a:t>
            </a:r>
            <a:r>
              <a:rPr lang="en-US" sz="1600" dirty="0" err="1">
                <a:solidFill>
                  <a:schemeClr val="accent6">
                    <a:lumMod val="10000"/>
                  </a:schemeClr>
                </a:solidFill>
              </a:rPr>
              <a:t>на</a:t>
            </a:r>
            <a:r>
              <a:rPr lang="en-US" sz="1600" dirty="0">
                <a:solidFill>
                  <a:schemeClr val="accent6">
                    <a:lumMod val="10000"/>
                  </a:schemeClr>
                </a:solidFill>
              </a:rPr>
              <a:t> </a:t>
            </a:r>
            <a:r>
              <a:rPr lang="en-US" sz="1600" dirty="0" err="1">
                <a:solidFill>
                  <a:schemeClr val="accent6">
                    <a:lumMod val="10000"/>
                  </a:schemeClr>
                </a:solidFill>
              </a:rPr>
              <a:t>съдебната</a:t>
            </a:r>
            <a:r>
              <a:rPr lang="en-US" sz="1600" dirty="0">
                <a:solidFill>
                  <a:schemeClr val="accent6">
                    <a:lumMod val="10000"/>
                  </a:schemeClr>
                </a:solidFill>
              </a:rPr>
              <a:t> </a:t>
            </a:r>
            <a:r>
              <a:rPr lang="en-US" sz="1600" dirty="0" err="1">
                <a:solidFill>
                  <a:schemeClr val="accent6">
                    <a:lumMod val="10000"/>
                  </a:schemeClr>
                </a:solidFill>
              </a:rPr>
              <a:t>система</a:t>
            </a:r>
            <a:r>
              <a:rPr lang="en-US" sz="1600" dirty="0">
                <a:solidFill>
                  <a:schemeClr val="accent6">
                    <a:lumMod val="10000"/>
                  </a:schemeClr>
                </a:solidFill>
              </a:rPr>
              <a:t> в </a:t>
            </a:r>
            <a:r>
              <a:rPr lang="en-US" sz="1600" dirty="0" err="1">
                <a:solidFill>
                  <a:schemeClr val="accent6">
                    <a:lumMod val="10000"/>
                  </a:schemeClr>
                </a:solidFill>
              </a:rPr>
              <a:t>обществения</a:t>
            </a:r>
            <a:r>
              <a:rPr lang="en-US" sz="1600" dirty="0">
                <a:solidFill>
                  <a:schemeClr val="accent6">
                    <a:lumMod val="10000"/>
                  </a:schemeClr>
                </a:solidFill>
              </a:rPr>
              <a:t> </a:t>
            </a:r>
            <a:r>
              <a:rPr lang="en-US" sz="1600" dirty="0" err="1">
                <a:solidFill>
                  <a:schemeClr val="accent6">
                    <a:lumMod val="10000"/>
                  </a:schemeClr>
                </a:solidFill>
              </a:rPr>
              <a:t>живот</a:t>
            </a:r>
            <a:r>
              <a:rPr lang="bg-BG" sz="1600" dirty="0">
                <a:solidFill>
                  <a:schemeClr val="accent6">
                    <a:lumMod val="10000"/>
                  </a:schemeClr>
                </a:solidFill>
              </a:rPr>
              <a:t> и демонстриране на прозрачност в дейността на институцията</a:t>
            </a:r>
            <a:r>
              <a:rPr lang="bg-BG" sz="1600" dirty="0" smtClean="0">
                <a:solidFill>
                  <a:schemeClr val="accent6">
                    <a:lumMod val="10000"/>
                  </a:schemeClr>
                </a:solidFill>
              </a:rPr>
              <a:t>.</a:t>
            </a:r>
            <a:endParaRPr lang="en-GB" sz="1600" dirty="0">
              <a:solidFill>
                <a:schemeClr val="accent6">
                  <a:lumMod val="10000"/>
                </a:schemeClr>
              </a:solidFill>
            </a:endParaRPr>
          </a:p>
        </p:txBody>
      </p:sp>
    </p:spTree>
    <p:extLst>
      <p:ext uri="{BB962C8B-B14F-4D97-AF65-F5344CB8AC3E}">
        <p14:creationId xmlns:p14="http://schemas.microsoft.com/office/powerpoint/2010/main" val="17483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332656"/>
            <a:ext cx="6419056" cy="6168685"/>
          </a:xfrm>
        </p:spPr>
        <p:txBody>
          <a:bodyPr>
            <a:normAutofit fontScale="85000" lnSpcReduction="10000"/>
          </a:bodyPr>
          <a:lstStyle/>
          <a:p>
            <a:pPr algn="just"/>
            <a:r>
              <a:rPr lang="bg-BG" dirty="0"/>
              <a:t> В </a:t>
            </a:r>
            <a:r>
              <a:rPr lang="bg-BG" b="1" dirty="0"/>
              <a:t>Деловодството на съда</a:t>
            </a:r>
            <a:r>
              <a:rPr lang="bg-BG" dirty="0"/>
              <a:t>, което е общо за граждански и наказателни дела, се регистрират всички постъпващи в съда книжа. Съдебният деловодител приема и регистрира входящата кореспонденция; експедира изходящата кореспонденция; разпределя и направлява постъпилата поща, прави справки по дела на място и по телефона, работи с граждани, изготвя и ежемесечни отчети за дейността на съда по граждански и наказателни дела, както и редица други задължения, регламентирани с Правилника за администрацията на съдилищата. </a:t>
            </a:r>
            <a:endParaRPr lang="en-GB" dirty="0"/>
          </a:p>
        </p:txBody>
      </p:sp>
    </p:spTree>
    <p:extLst>
      <p:ext uri="{BB962C8B-B14F-4D97-AF65-F5344CB8AC3E}">
        <p14:creationId xmlns:p14="http://schemas.microsoft.com/office/powerpoint/2010/main" val="381403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332656"/>
            <a:ext cx="6419056" cy="6168685"/>
          </a:xfrm>
        </p:spPr>
        <p:txBody>
          <a:bodyPr>
            <a:normAutofit fontScale="85000" lnSpcReduction="20000"/>
          </a:bodyPr>
          <a:lstStyle/>
          <a:p>
            <a:pPr algn="just"/>
            <a:r>
              <a:rPr lang="en-US" dirty="0"/>
              <a:t> </a:t>
            </a:r>
            <a:r>
              <a:rPr lang="en-US" b="1" dirty="0" err="1"/>
              <a:t>Административният</a:t>
            </a:r>
            <a:r>
              <a:rPr lang="en-US" b="1" dirty="0"/>
              <a:t> </a:t>
            </a:r>
            <a:r>
              <a:rPr lang="en-US" b="1" dirty="0" err="1"/>
              <a:t>секретар</a:t>
            </a:r>
            <a:r>
              <a:rPr lang="en-US" b="1" dirty="0"/>
              <a:t> </a:t>
            </a:r>
            <a:r>
              <a:rPr lang="en-US" dirty="0" err="1"/>
              <a:t>подпомага</a:t>
            </a:r>
            <a:r>
              <a:rPr lang="en-US" dirty="0"/>
              <a:t> </a:t>
            </a:r>
            <a:r>
              <a:rPr lang="bg-BG" dirty="0"/>
              <a:t>дейността на </a:t>
            </a:r>
            <a:r>
              <a:rPr lang="en-US" dirty="0" err="1"/>
              <a:t>административния</a:t>
            </a:r>
            <a:r>
              <a:rPr lang="en-US" dirty="0"/>
              <a:t> </a:t>
            </a:r>
            <a:r>
              <a:rPr lang="en-US" dirty="0" err="1"/>
              <a:t>ръководител</a:t>
            </a:r>
            <a:r>
              <a:rPr lang="en-US" dirty="0"/>
              <a:t> и </a:t>
            </a:r>
            <a:r>
              <a:rPr lang="en-US" dirty="0" err="1"/>
              <a:t>съдебния</a:t>
            </a:r>
            <a:r>
              <a:rPr lang="en-US" dirty="0"/>
              <a:t> </a:t>
            </a:r>
            <a:r>
              <a:rPr lang="en-US" dirty="0" err="1"/>
              <a:t>администратор</a:t>
            </a:r>
            <a:r>
              <a:rPr lang="en-US" dirty="0"/>
              <a:t> </a:t>
            </a:r>
            <a:r>
              <a:rPr lang="en-US" dirty="0" err="1"/>
              <a:t>при</a:t>
            </a:r>
            <a:r>
              <a:rPr lang="en-US" dirty="0"/>
              <a:t> </a:t>
            </a:r>
            <a:r>
              <a:rPr lang="en-US" dirty="0" err="1"/>
              <a:t>изпълнение</a:t>
            </a:r>
            <a:r>
              <a:rPr lang="en-US" dirty="0"/>
              <a:t> </a:t>
            </a:r>
            <a:r>
              <a:rPr lang="en-US" dirty="0" err="1"/>
              <a:t>на</a:t>
            </a:r>
            <a:r>
              <a:rPr lang="en-US" dirty="0"/>
              <a:t> </a:t>
            </a:r>
            <a:r>
              <a:rPr lang="en-US" dirty="0" err="1"/>
              <a:t>функциите</a:t>
            </a:r>
            <a:r>
              <a:rPr lang="en-US" dirty="0"/>
              <a:t> </a:t>
            </a:r>
            <a:r>
              <a:rPr lang="en-US" dirty="0" err="1"/>
              <a:t>им</a:t>
            </a:r>
            <a:r>
              <a:rPr lang="en-US" dirty="0"/>
              <a:t>, </a:t>
            </a:r>
            <a:r>
              <a:rPr lang="bg-BG" dirty="0"/>
              <a:t>организира стажа на стажант – юристите, като води картотека и лични досиета на всички стажанти; организира работата на съдебните заседатели и осъществява връзка с тях; изпълнява и други задължения, свързани с документооборота и административното обслужване, възложени му от административния ръководител на съда, както и други задължения, вменени му с Правилника за администрацията в съдилищата. </a:t>
            </a:r>
            <a:endParaRPr lang="en-GB" dirty="0"/>
          </a:p>
        </p:txBody>
      </p:sp>
    </p:spTree>
    <p:extLst>
      <p:ext uri="{BB962C8B-B14F-4D97-AF65-F5344CB8AC3E}">
        <p14:creationId xmlns:p14="http://schemas.microsoft.com/office/powerpoint/2010/main" val="3690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260648"/>
            <a:ext cx="6419056" cy="6240693"/>
          </a:xfrm>
        </p:spPr>
        <p:txBody>
          <a:bodyPr>
            <a:normAutofit fontScale="70000" lnSpcReduction="20000"/>
          </a:bodyPr>
          <a:lstStyle/>
          <a:p>
            <a:pPr algn="just"/>
            <a:r>
              <a:rPr lang="bg-BG" b="1" dirty="0"/>
              <a:t>Главният счетоводител </a:t>
            </a:r>
            <a:r>
              <a:rPr lang="bg-BG" dirty="0"/>
              <a:t>извършва финансовата дейност и счетоводство в органа на съдебната власт, осъществява контрол върху постъпилите суми осчетоводява плащания и още редица други счетоводни дейности. Съгласно вътрешни правила, утвърдени в съда, е въведена системата на двойния подпис при издаване на всякакъв вид счетоводни документи и при сключване на договори за външни услуги. Уреден е предварителния контрол при извършване на всички плащания със средства от бюджета на съда и са регламентирани правила за целия </a:t>
            </a:r>
            <a:r>
              <a:rPr lang="bg-BG" dirty="0" err="1"/>
              <a:t>документооборот</a:t>
            </a:r>
            <a:r>
              <a:rPr lang="bg-BG" dirty="0"/>
              <a:t> при осъществяване на счетоводството</a:t>
            </a:r>
            <a:r>
              <a:rPr lang="bg-BG" dirty="0" smtClean="0"/>
              <a:t>.</a:t>
            </a:r>
          </a:p>
          <a:p>
            <a:pPr algn="just"/>
            <a:r>
              <a:rPr lang="ru-RU" dirty="0" smtClean="0"/>
              <a:t>В </a:t>
            </a:r>
            <a:r>
              <a:rPr lang="ru-RU" b="1" dirty="0"/>
              <a:t>служба „Архив“ </a:t>
            </a:r>
            <a:r>
              <a:rPr lang="ru-RU" dirty="0"/>
              <a:t>се </a:t>
            </a:r>
            <a:r>
              <a:rPr lang="ru-RU" dirty="0" err="1"/>
              <a:t>съхраняват</a:t>
            </a:r>
            <a:r>
              <a:rPr lang="ru-RU" dirty="0"/>
              <a:t> </a:t>
            </a:r>
            <a:r>
              <a:rPr lang="ru-RU" dirty="0" err="1"/>
              <a:t>документи</a:t>
            </a:r>
            <a:r>
              <a:rPr lang="ru-RU" dirty="0"/>
              <a:t> по </a:t>
            </a:r>
            <a:r>
              <a:rPr lang="ru-RU" dirty="0" err="1"/>
              <a:t>свършени</a:t>
            </a:r>
            <a:r>
              <a:rPr lang="ru-RU" dirty="0"/>
              <a:t> дела от 1984 г. до </a:t>
            </a:r>
            <a:r>
              <a:rPr lang="ru-RU" dirty="0" err="1"/>
              <a:t>днес</a:t>
            </a:r>
            <a:r>
              <a:rPr lang="ru-RU" dirty="0"/>
              <a:t>, </a:t>
            </a:r>
            <a:r>
              <a:rPr lang="ru-RU" dirty="0" err="1"/>
              <a:t>други</a:t>
            </a:r>
            <a:r>
              <a:rPr lang="ru-RU" dirty="0"/>
              <a:t> </a:t>
            </a:r>
            <a:r>
              <a:rPr lang="ru-RU" dirty="0" err="1"/>
              <a:t>документи</a:t>
            </a:r>
            <a:r>
              <a:rPr lang="ru-RU" dirty="0"/>
              <a:t> от 1958 г. до </a:t>
            </a:r>
            <a:r>
              <a:rPr lang="ru-RU" dirty="0" err="1"/>
              <a:t>днешни</a:t>
            </a:r>
            <a:r>
              <a:rPr lang="ru-RU" dirty="0"/>
              <a:t> дни, </a:t>
            </a:r>
            <a:r>
              <a:rPr lang="ru-RU" dirty="0" err="1"/>
              <a:t>създадени</a:t>
            </a:r>
            <a:r>
              <a:rPr lang="ru-RU" dirty="0"/>
              <a:t> в </a:t>
            </a:r>
            <a:r>
              <a:rPr lang="ru-RU" dirty="0" err="1"/>
              <a:t>резултат</a:t>
            </a:r>
            <a:r>
              <a:rPr lang="ru-RU" dirty="0"/>
              <a:t> от </a:t>
            </a:r>
            <a:r>
              <a:rPr lang="ru-RU" dirty="0" err="1"/>
              <a:t>дейността</a:t>
            </a:r>
            <a:r>
              <a:rPr lang="ru-RU" dirty="0"/>
              <a:t> на </a:t>
            </a:r>
            <a:r>
              <a:rPr lang="ru-RU" dirty="0" err="1"/>
              <a:t>съда</a:t>
            </a:r>
            <a:r>
              <a:rPr lang="ru-RU" dirty="0"/>
              <a:t>, </a:t>
            </a:r>
            <a:r>
              <a:rPr lang="ru-RU" dirty="0" err="1"/>
              <a:t>деловодни</a:t>
            </a:r>
            <a:r>
              <a:rPr lang="ru-RU" dirty="0"/>
              <a:t> книги. </a:t>
            </a:r>
            <a:r>
              <a:rPr lang="ru-RU" dirty="0" err="1"/>
              <a:t>Издават</a:t>
            </a:r>
            <a:r>
              <a:rPr lang="ru-RU" dirty="0"/>
              <a:t> се </a:t>
            </a:r>
            <a:r>
              <a:rPr lang="ru-RU" dirty="0" err="1"/>
              <a:t>заверени</a:t>
            </a:r>
            <a:r>
              <a:rPr lang="ru-RU" dirty="0"/>
              <a:t> </a:t>
            </a:r>
            <a:r>
              <a:rPr lang="ru-RU" dirty="0" err="1"/>
              <a:t>преписи</a:t>
            </a:r>
            <a:r>
              <a:rPr lang="ru-RU" dirty="0"/>
              <a:t> от </a:t>
            </a:r>
            <a:r>
              <a:rPr lang="ru-RU" dirty="0" err="1"/>
              <a:t>тях</a:t>
            </a:r>
            <a:r>
              <a:rPr lang="ru-RU" dirty="0"/>
              <a:t>, справки и удостоверения.</a:t>
            </a:r>
            <a:endParaRPr lang="en-GB" dirty="0"/>
          </a:p>
          <a:p>
            <a:endParaRPr lang="en-GB" dirty="0"/>
          </a:p>
          <a:p>
            <a:endParaRPr lang="en-GB" dirty="0"/>
          </a:p>
        </p:txBody>
      </p:sp>
    </p:spTree>
    <p:extLst>
      <p:ext uri="{BB962C8B-B14F-4D97-AF65-F5344CB8AC3E}">
        <p14:creationId xmlns:p14="http://schemas.microsoft.com/office/powerpoint/2010/main" val="2232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476672"/>
            <a:ext cx="6419056" cy="6024669"/>
          </a:xfrm>
        </p:spPr>
        <p:txBody>
          <a:bodyPr>
            <a:normAutofit fontScale="62500" lnSpcReduction="20000"/>
          </a:bodyPr>
          <a:lstStyle/>
          <a:p>
            <a:pPr algn="just"/>
            <a:r>
              <a:rPr lang="bg-BG" b="1" dirty="0" smtClean="0"/>
              <a:t>„</a:t>
            </a:r>
            <a:r>
              <a:rPr lang="bg-BG" b="1" dirty="0"/>
              <a:t>Бюро за съдимост“ </a:t>
            </a:r>
            <a:r>
              <a:rPr lang="bg-BG" dirty="0"/>
              <a:t>съхранява данни и обменя информация за съдимост на лицата, родени в района на съда, които са осъдени от български съдилища; освободени от наказателна отговорност от български съдилища и са им наложени административни наказания по </a:t>
            </a:r>
            <a:r>
              <a:rPr lang="bg-BG" dirty="0">
                <a:hlinkClick r:id="rId2"/>
              </a:rPr>
              <a:t>чл. 78а от Наказателния кодекс</a:t>
            </a:r>
            <a:r>
              <a:rPr lang="bg-BG" dirty="0"/>
              <a:t>, както и на български граждани, осъдени от съдилища на държави – членки на Европейския съюз, с влязъл в сила съдебен акт и от чуждестранни съдилища с влязъл в сила съдебен акт по наказателни дела. Издават се справки за съдимост на лицата, родени в района на съда и се предоставят данни за съдимост за тези лица, издават се свидетелства за съдимост на подалите заявление лица при условия и по ред, определени с Наредбата за </a:t>
            </a:r>
            <a:r>
              <a:rPr lang="en-US" dirty="0" err="1"/>
              <a:t>функциите</a:t>
            </a:r>
            <a:r>
              <a:rPr lang="en-US" dirty="0"/>
              <a:t> и </a:t>
            </a:r>
            <a:r>
              <a:rPr lang="en-US" dirty="0" err="1"/>
              <a:t>организацията</a:t>
            </a:r>
            <a:r>
              <a:rPr lang="en-US" dirty="0"/>
              <a:t> </a:t>
            </a:r>
            <a:r>
              <a:rPr lang="en-US" dirty="0" err="1"/>
              <a:t>на</a:t>
            </a:r>
            <a:r>
              <a:rPr lang="en-US" dirty="0"/>
              <a:t> </a:t>
            </a:r>
            <a:r>
              <a:rPr lang="en-US" dirty="0" err="1"/>
              <a:t>дейността</a:t>
            </a:r>
            <a:r>
              <a:rPr lang="en-US" dirty="0"/>
              <a:t> </a:t>
            </a:r>
            <a:r>
              <a:rPr lang="en-US" dirty="0" err="1"/>
              <a:t>на</a:t>
            </a:r>
            <a:r>
              <a:rPr lang="en-US" dirty="0"/>
              <a:t> </a:t>
            </a:r>
            <a:r>
              <a:rPr lang="en-US" dirty="0" err="1"/>
              <a:t>бюрата</a:t>
            </a:r>
            <a:r>
              <a:rPr lang="en-US" dirty="0"/>
              <a:t> </a:t>
            </a:r>
            <a:r>
              <a:rPr lang="en-US" dirty="0" err="1"/>
              <a:t>за</a:t>
            </a:r>
            <a:r>
              <a:rPr lang="en-US" dirty="0"/>
              <a:t> </a:t>
            </a:r>
            <a:r>
              <a:rPr lang="en-US" dirty="0" err="1"/>
              <a:t>съдимост</a:t>
            </a:r>
            <a:r>
              <a:rPr lang="bg-BG" dirty="0"/>
              <a:t>. Електронни свидетелства за съдимост се издават с квалифициран електронен подпис на физическо лице. </a:t>
            </a:r>
            <a:endParaRPr lang="bg-BG" dirty="0" smtClean="0"/>
          </a:p>
          <a:p>
            <a:pPr algn="just"/>
            <a:r>
              <a:rPr lang="bg-BG" b="1" dirty="0" err="1" smtClean="0"/>
              <a:t>Призовкарят</a:t>
            </a:r>
            <a:r>
              <a:rPr lang="bg-BG" dirty="0" smtClean="0"/>
              <a:t> </a:t>
            </a:r>
            <a:r>
              <a:rPr lang="bg-BG" dirty="0"/>
              <a:t>отговаря за своевременното и законосъобразно връчване на призовките и съдебните книжа по делата, съгласно правилата на процесуалните закони.</a:t>
            </a:r>
            <a:endParaRPr lang="en-GB" dirty="0"/>
          </a:p>
        </p:txBody>
      </p:sp>
    </p:spTree>
    <p:extLst>
      <p:ext uri="{BB962C8B-B14F-4D97-AF65-F5344CB8AC3E}">
        <p14:creationId xmlns:p14="http://schemas.microsoft.com/office/powerpoint/2010/main" val="26021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R="192405" indent="457200" algn="just">
              <a:spcAft>
                <a:spcPts val="0"/>
              </a:spcAft>
            </a:pPr>
            <a:r>
              <a:rPr lang="bg-BG" dirty="0">
                <a:latin typeface="Times New Roman"/>
                <a:ea typeface="Times New Roman"/>
              </a:rPr>
              <a:t>Предвид по – качествено обслужване на гражданите и с оглед пълноценното функциониране на съда, на всеки съдебен служител в Районен съд – Белоградчик, е вменено и изпълнението на функциите на длъжности, с които съдът не разполага по щат, но извършването на които е необходимо, с оглед обезпечаване на всички дейности които се осъществяват в органа на съдебната власт. Работният процес и ползването на почивките от служителите в съда е съобразено така, че да се осигурява непрекъснато обслужване на гражданите, адвокатите и потребителите на съдебни услуги през целия работен ден, без прекъсване.</a:t>
            </a:r>
            <a:endParaRPr lang="en-GB" sz="2800" dirty="0">
              <a:latin typeface="Times New Roman"/>
              <a:ea typeface="Times New Roman"/>
            </a:endParaRPr>
          </a:p>
          <a:p>
            <a:endParaRPr lang="en-GB" dirty="0"/>
          </a:p>
        </p:txBody>
      </p:sp>
    </p:spTree>
    <p:extLst>
      <p:ext uri="{BB962C8B-B14F-4D97-AF65-F5344CB8AC3E}">
        <p14:creationId xmlns:p14="http://schemas.microsoft.com/office/powerpoint/2010/main" val="166152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3" y="11266"/>
            <a:ext cx="7262724" cy="897454"/>
          </a:xfrm>
        </p:spPr>
        <p:txBody>
          <a:bodyPr>
            <a:noAutofit/>
          </a:bodyPr>
          <a:lstStyle/>
          <a:p>
            <a:r>
              <a:rPr lang="bg-BG" sz="2800" dirty="0" smtClean="0"/>
              <a:t>Председател на Районен съд Белоградчик</a:t>
            </a:r>
            <a:br>
              <a:rPr lang="bg-BG" sz="2800" dirty="0" smtClean="0"/>
            </a:br>
            <a:r>
              <a:rPr lang="bg-BG" sz="2800" dirty="0" smtClean="0"/>
              <a:t>Съдия Божидарка Йосифова: </a:t>
            </a:r>
            <a:endParaRPr lang="en-GB" sz="2800" dirty="0"/>
          </a:p>
        </p:txBody>
      </p:sp>
      <p:sp>
        <p:nvSpPr>
          <p:cNvPr id="3" name="Content Placeholder 2"/>
          <p:cNvSpPr>
            <a:spLocks noGrp="1"/>
          </p:cNvSpPr>
          <p:nvPr>
            <p:ph idx="1"/>
          </p:nvPr>
        </p:nvSpPr>
        <p:spPr>
          <a:xfrm>
            <a:off x="4716016" y="1052737"/>
            <a:ext cx="3970784" cy="4968552"/>
          </a:xfrm>
        </p:spPr>
        <p:txBody>
          <a:bodyPr>
            <a:normAutofit fontScale="70000" lnSpcReduction="20000"/>
          </a:bodyPr>
          <a:lstStyle/>
          <a:p>
            <a:endParaRPr lang="bg-BG" dirty="0" smtClean="0"/>
          </a:p>
          <a:p>
            <a:pPr marL="0" indent="0" algn="just">
              <a:buNone/>
            </a:pPr>
            <a:r>
              <a:rPr lang="bg-BG" dirty="0" smtClean="0"/>
              <a:t>„Дейността </a:t>
            </a:r>
            <a:r>
              <a:rPr lang="bg-BG" dirty="0"/>
              <a:t>на съда е съсредоточена за предлагане на едно качествено правораздаване, </a:t>
            </a:r>
            <a:r>
              <a:rPr lang="bg-BG" dirty="0" err="1"/>
              <a:t>срочност</a:t>
            </a:r>
            <a:r>
              <a:rPr lang="bg-BG" dirty="0"/>
              <a:t>, прозрачност, своевременно обслужване на гражданите, качество на постановяваните съдебни актове в съда, гарантиране на доброто име на органа на съдебна власт сред обществото, тъй като съдът е институция, когато търси абсолютната истина, с пълната отговорност и съпричастност към всеки казус, отразяващ човешка съдба</a:t>
            </a:r>
            <a:r>
              <a:rPr lang="bg-BG" dirty="0" smtClean="0"/>
              <a:t>.“ </a:t>
            </a:r>
            <a:endParaRPr lang="en-GB" dirty="0"/>
          </a:p>
          <a:p>
            <a:endParaRPr lang="en-GB"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80528" y="733938"/>
            <a:ext cx="4896544" cy="6528725"/>
          </a:xfrm>
          <a:prstGeom prst="rect">
            <a:avLst/>
          </a:prstGeom>
          <a:effectLst>
            <a:outerShdw blurRad="76200" dir="18900000" sy="23000" kx="-1200000" algn="bl" rotWithShape="0">
              <a:prstClr val="black">
                <a:alpha val="20000"/>
              </a:prstClr>
            </a:outerShdw>
            <a:softEdge rad="635000"/>
          </a:effectLst>
        </p:spPr>
      </p:pic>
    </p:spTree>
    <p:extLst>
      <p:ext uri="{BB962C8B-B14F-4D97-AF65-F5344CB8AC3E}">
        <p14:creationId xmlns:p14="http://schemas.microsoft.com/office/powerpoint/2010/main" val="177953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scene3d>
              <a:camera prst="orthographicFront"/>
              <a:lightRig rig="soft" dir="t">
                <a:rot lat="0" lon="0" rev="17220000"/>
              </a:lightRig>
            </a:scene3d>
            <a:sp3d prstMaterial="softEdge">
              <a:bevelT w="38100" h="38100"/>
            </a:sp3d>
          </a:bodyPr>
          <a:lstStyle/>
          <a:p>
            <a:pPr algn="ctr"/>
            <a:r>
              <a:rPr lang="bg-BG" b="1" dirty="0" smtClean="0">
                <a:solidFill>
                  <a:schemeClr val="accent3">
                    <a:lumMod val="50000"/>
                  </a:schemeClr>
                </a:solidFill>
              </a:rPr>
              <a:t>Съдебната власт</a:t>
            </a:r>
            <a:endParaRPr lang="bg-BG" b="1" dirty="0">
              <a:solidFill>
                <a:schemeClr val="accent3">
                  <a:lumMod val="50000"/>
                </a:schemeClr>
              </a:solidFill>
            </a:endParaRPr>
          </a:p>
        </p:txBody>
      </p:sp>
      <p:sp>
        <p:nvSpPr>
          <p:cNvPr id="6" name="TextBox 5"/>
          <p:cNvSpPr txBox="1"/>
          <p:nvPr/>
        </p:nvSpPr>
        <p:spPr>
          <a:xfrm>
            <a:off x="2555776" y="1556792"/>
            <a:ext cx="5976664" cy="4708981"/>
          </a:xfrm>
          <a:prstGeom prst="rect">
            <a:avLst/>
          </a:prstGeom>
          <a:noFill/>
        </p:spPr>
        <p:txBody>
          <a:bodyPr wrap="square" rtlCol="0">
            <a:spAutoFit/>
          </a:bodyPr>
          <a:lstStyle/>
          <a:p>
            <a:pPr algn="just"/>
            <a:r>
              <a:rPr lang="bg-BG" sz="2000" dirty="0">
                <a:solidFill>
                  <a:schemeClr val="accent6">
                    <a:lumMod val="10000"/>
                  </a:schemeClr>
                </a:solidFill>
              </a:rPr>
              <a:t>Съдебната власт е държавна власт, която осъществява правосъдието в Република България. Правосъдието защитава правата и законните интереси на гражданите, юридическите лица и държавата. </a:t>
            </a:r>
            <a:endParaRPr lang="bg-BG" sz="2000" dirty="0" smtClean="0">
              <a:solidFill>
                <a:schemeClr val="accent6">
                  <a:lumMod val="10000"/>
                </a:schemeClr>
              </a:solidFill>
            </a:endParaRPr>
          </a:p>
          <a:p>
            <a:pPr algn="just"/>
            <a:r>
              <a:rPr lang="bg-BG" sz="2000" dirty="0" smtClean="0">
                <a:solidFill>
                  <a:schemeClr val="accent6">
                    <a:lumMod val="10000"/>
                  </a:schemeClr>
                </a:solidFill>
              </a:rPr>
              <a:t>Съдилищата </a:t>
            </a:r>
            <a:r>
              <a:rPr lang="bg-BG" sz="2000" dirty="0">
                <a:solidFill>
                  <a:schemeClr val="accent6">
                    <a:lumMod val="10000"/>
                  </a:schemeClr>
                </a:solidFill>
              </a:rPr>
              <a:t>прилагат законите точно и еднакво спрямо всички, като осигуряват равенство и еднакви условия за състезателност на страните в процеса. Гражданите и юридическите лица имат право на съдебна защита при нарушаване на техните права и свободи, която не може да им бъде отказана. Съдебната власт е независима. </a:t>
            </a:r>
            <a:endParaRPr lang="bg-BG" sz="2000" dirty="0" smtClean="0">
              <a:solidFill>
                <a:schemeClr val="accent6">
                  <a:lumMod val="10000"/>
                </a:schemeClr>
              </a:solidFill>
            </a:endParaRPr>
          </a:p>
          <a:p>
            <a:pPr algn="just"/>
            <a:r>
              <a:rPr lang="bg-BG" sz="2000" dirty="0" smtClean="0">
                <a:solidFill>
                  <a:schemeClr val="accent6">
                    <a:lumMod val="10000"/>
                  </a:schemeClr>
                </a:solidFill>
              </a:rPr>
              <a:t>При </a:t>
            </a:r>
            <a:r>
              <a:rPr lang="bg-BG" sz="2000" dirty="0">
                <a:solidFill>
                  <a:schemeClr val="accent6">
                    <a:lumMod val="10000"/>
                  </a:schemeClr>
                </a:solidFill>
              </a:rPr>
              <a:t>осъществяване на своите функции съдиите, съдебните заседатели, прокурорите и следователите, се подчиняват само на закона. </a:t>
            </a:r>
            <a:endParaRPr lang="en-GB" sz="2000" dirty="0">
              <a:solidFill>
                <a:schemeClr val="accent6">
                  <a:lumMod val="10000"/>
                </a:schemeClr>
              </a:solidFill>
            </a:endParaRPr>
          </a:p>
        </p:txBody>
      </p:sp>
    </p:spTree>
    <p:extLst>
      <p:ext uri="{BB962C8B-B14F-4D97-AF65-F5344CB8AC3E}">
        <p14:creationId xmlns:p14="http://schemas.microsoft.com/office/powerpoint/2010/main" val="230057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
                <a:rot lat="0" lon="0" rev="17220000"/>
              </a:lightRig>
            </a:scene3d>
            <a:sp3d prstMaterial="softEdge">
              <a:bevelT w="38100"/>
            </a:sp3d>
          </a:bodyPr>
          <a:lstStyle/>
          <a:p>
            <a:pPr algn="ctr"/>
            <a:r>
              <a:rPr lang="bg-BG" b="1" dirty="0">
                <a:solidFill>
                  <a:schemeClr val="accent3">
                    <a:lumMod val="50000"/>
                  </a:schemeClr>
                </a:solidFill>
              </a:rPr>
              <a:t>Структура на съдебната система</a:t>
            </a:r>
          </a:p>
        </p:txBody>
      </p:sp>
      <p:sp>
        <p:nvSpPr>
          <p:cNvPr id="7" name="Rectangle 6"/>
          <p:cNvSpPr/>
          <p:nvPr/>
        </p:nvSpPr>
        <p:spPr>
          <a:xfrm>
            <a:off x="2411760" y="1628800"/>
            <a:ext cx="6174432" cy="4247317"/>
          </a:xfrm>
          <a:prstGeom prst="rect">
            <a:avLst/>
          </a:prstGeom>
        </p:spPr>
        <p:txBody>
          <a:bodyPr wrap="square">
            <a:spAutoFit/>
          </a:bodyPr>
          <a:lstStyle/>
          <a:p>
            <a:pPr marL="285750" indent="-285750" algn="just">
              <a:buFont typeface="Arial" pitchFamily="34" charset="0"/>
              <a:buChar char="•"/>
            </a:pPr>
            <a:r>
              <a:rPr lang="en-US" dirty="0" err="1"/>
              <a:t>Съдилищата</a:t>
            </a:r>
            <a:r>
              <a:rPr lang="en-US" dirty="0"/>
              <a:t> в </a:t>
            </a:r>
            <a:r>
              <a:rPr lang="en-US" dirty="0" err="1"/>
              <a:t>Република</a:t>
            </a:r>
            <a:r>
              <a:rPr lang="en-US" dirty="0"/>
              <a:t> </a:t>
            </a:r>
            <a:r>
              <a:rPr lang="en-US" dirty="0" err="1"/>
              <a:t>България</a:t>
            </a:r>
            <a:r>
              <a:rPr lang="en-US" dirty="0"/>
              <a:t> </a:t>
            </a:r>
            <a:r>
              <a:rPr lang="en-US" dirty="0" err="1"/>
              <a:t>са</a:t>
            </a:r>
            <a:r>
              <a:rPr lang="en-US" dirty="0"/>
              <a:t> </a:t>
            </a:r>
            <a:r>
              <a:rPr lang="en-US" dirty="0" err="1"/>
              <a:t>районни</a:t>
            </a:r>
            <a:r>
              <a:rPr lang="en-US" dirty="0"/>
              <a:t>, </a:t>
            </a:r>
            <a:r>
              <a:rPr lang="en-US" dirty="0" err="1"/>
              <a:t>окръжни</a:t>
            </a:r>
            <a:r>
              <a:rPr lang="en-US" dirty="0"/>
              <a:t>, </a:t>
            </a:r>
            <a:r>
              <a:rPr lang="en-US" dirty="0" err="1"/>
              <a:t>административни</a:t>
            </a:r>
            <a:r>
              <a:rPr lang="en-US" dirty="0"/>
              <a:t>, </a:t>
            </a:r>
            <a:r>
              <a:rPr lang="en-US" dirty="0" err="1"/>
              <a:t>военни</a:t>
            </a:r>
            <a:r>
              <a:rPr lang="en-US" dirty="0"/>
              <a:t>, </a:t>
            </a:r>
            <a:r>
              <a:rPr lang="en-US" dirty="0" err="1"/>
              <a:t>апелативни</a:t>
            </a:r>
            <a:r>
              <a:rPr lang="en-US" dirty="0"/>
              <a:t>, </a:t>
            </a:r>
            <a:r>
              <a:rPr lang="en-US" dirty="0" err="1"/>
              <a:t>специализиран</a:t>
            </a:r>
            <a:r>
              <a:rPr lang="en-US" dirty="0"/>
              <a:t> </a:t>
            </a:r>
            <a:r>
              <a:rPr lang="en-US" dirty="0" err="1"/>
              <a:t>наказателен</a:t>
            </a:r>
            <a:r>
              <a:rPr lang="en-US" dirty="0"/>
              <a:t> </a:t>
            </a:r>
            <a:r>
              <a:rPr lang="en-US" dirty="0" err="1"/>
              <a:t>съд</a:t>
            </a:r>
            <a:r>
              <a:rPr lang="en-US" dirty="0"/>
              <a:t>, </a:t>
            </a:r>
            <a:r>
              <a:rPr lang="en-US" dirty="0" err="1"/>
              <a:t>апелативен</a:t>
            </a:r>
            <a:r>
              <a:rPr lang="en-US" dirty="0"/>
              <a:t> </a:t>
            </a:r>
            <a:r>
              <a:rPr lang="en-US" dirty="0" err="1"/>
              <a:t>специализиран</a:t>
            </a:r>
            <a:r>
              <a:rPr lang="en-US" dirty="0"/>
              <a:t> </a:t>
            </a:r>
            <a:r>
              <a:rPr lang="en-US" dirty="0" err="1"/>
              <a:t>наказателен</a:t>
            </a:r>
            <a:r>
              <a:rPr lang="en-US" dirty="0"/>
              <a:t> </a:t>
            </a:r>
            <a:r>
              <a:rPr lang="en-US" dirty="0" err="1"/>
              <a:t>съд</a:t>
            </a:r>
            <a:r>
              <a:rPr lang="en-US" dirty="0"/>
              <a:t>, </a:t>
            </a:r>
            <a:r>
              <a:rPr lang="en-US" dirty="0" err="1"/>
              <a:t>Върховен</a:t>
            </a:r>
            <a:r>
              <a:rPr lang="en-US" dirty="0"/>
              <a:t> </a:t>
            </a:r>
            <a:r>
              <a:rPr lang="en-US" dirty="0" err="1"/>
              <a:t>административен</a:t>
            </a:r>
            <a:r>
              <a:rPr lang="en-US" dirty="0"/>
              <a:t> </a:t>
            </a:r>
            <a:r>
              <a:rPr lang="en-US" dirty="0" err="1"/>
              <a:t>съд</a:t>
            </a:r>
            <a:r>
              <a:rPr lang="en-US" dirty="0"/>
              <a:t> </a:t>
            </a:r>
            <a:r>
              <a:rPr lang="bg-BG" dirty="0"/>
              <a:t>и </a:t>
            </a:r>
            <a:r>
              <a:rPr lang="en-US" dirty="0" err="1"/>
              <a:t>Върховен</a:t>
            </a:r>
            <a:r>
              <a:rPr lang="en-US" dirty="0"/>
              <a:t> </a:t>
            </a:r>
            <a:r>
              <a:rPr lang="en-US" dirty="0" err="1"/>
              <a:t>касационен</a:t>
            </a:r>
            <a:r>
              <a:rPr lang="en-US" dirty="0"/>
              <a:t> </a:t>
            </a:r>
            <a:r>
              <a:rPr lang="en-US" dirty="0" err="1"/>
              <a:t>съд</a:t>
            </a:r>
            <a:r>
              <a:rPr lang="en-US" dirty="0"/>
              <a:t>. </a:t>
            </a:r>
            <a:endParaRPr lang="bg-BG" dirty="0" smtClean="0"/>
          </a:p>
          <a:p>
            <a:pPr algn="just"/>
            <a:endParaRPr lang="en-GB" dirty="0"/>
          </a:p>
          <a:p>
            <a:pPr marL="285750" indent="-285750" algn="just">
              <a:buFont typeface="Arial" pitchFamily="34" charset="0"/>
              <a:buChar char="•"/>
            </a:pPr>
            <a:r>
              <a:rPr lang="en-US" dirty="0" err="1" smtClean="0"/>
              <a:t>Районният</a:t>
            </a:r>
            <a:r>
              <a:rPr lang="en-US" dirty="0" smtClean="0"/>
              <a:t> </a:t>
            </a:r>
            <a:r>
              <a:rPr lang="en-US" dirty="0" err="1"/>
              <a:t>съд</a:t>
            </a:r>
            <a:r>
              <a:rPr lang="en-US" dirty="0"/>
              <a:t> е </a:t>
            </a:r>
            <a:r>
              <a:rPr lang="en-US" dirty="0" err="1"/>
              <a:t>основен</a:t>
            </a:r>
            <a:r>
              <a:rPr lang="en-US" dirty="0"/>
              <a:t> </a:t>
            </a:r>
            <a:r>
              <a:rPr lang="en-US" dirty="0" err="1"/>
              <a:t>първоинстанционен</a:t>
            </a:r>
            <a:r>
              <a:rPr lang="en-US" dirty="0"/>
              <a:t> </a:t>
            </a:r>
            <a:r>
              <a:rPr lang="en-US" dirty="0" err="1"/>
              <a:t>съд</a:t>
            </a:r>
            <a:r>
              <a:rPr lang="en-US" dirty="0"/>
              <a:t>. </a:t>
            </a:r>
            <a:r>
              <a:rPr lang="en-US" dirty="0" err="1"/>
              <a:t>На</a:t>
            </a:r>
            <a:r>
              <a:rPr lang="en-US" dirty="0"/>
              <a:t> </a:t>
            </a:r>
            <a:r>
              <a:rPr lang="en-US" dirty="0" err="1"/>
              <a:t>него</a:t>
            </a:r>
            <a:r>
              <a:rPr lang="en-US" dirty="0"/>
              <a:t> </a:t>
            </a:r>
            <a:r>
              <a:rPr lang="en-US" dirty="0" err="1"/>
              <a:t>са</a:t>
            </a:r>
            <a:r>
              <a:rPr lang="en-US" dirty="0"/>
              <a:t> </a:t>
            </a:r>
            <a:r>
              <a:rPr lang="en-US" dirty="0" err="1"/>
              <a:t>подсъдни</a:t>
            </a:r>
            <a:r>
              <a:rPr lang="en-US" dirty="0"/>
              <a:t> </a:t>
            </a:r>
            <a:r>
              <a:rPr lang="en-US" dirty="0" err="1"/>
              <a:t>всички</a:t>
            </a:r>
            <a:r>
              <a:rPr lang="en-US" dirty="0"/>
              <a:t> </a:t>
            </a:r>
            <a:r>
              <a:rPr lang="en-US" dirty="0" err="1"/>
              <a:t>дела</a:t>
            </a:r>
            <a:r>
              <a:rPr lang="en-US" dirty="0"/>
              <a:t> </a:t>
            </a:r>
            <a:r>
              <a:rPr lang="en-US" dirty="0" err="1"/>
              <a:t>освен</a:t>
            </a:r>
            <a:r>
              <a:rPr lang="en-US" dirty="0"/>
              <a:t> </a:t>
            </a:r>
            <a:r>
              <a:rPr lang="en-US" dirty="0" err="1"/>
              <a:t>тези</a:t>
            </a:r>
            <a:r>
              <a:rPr lang="en-US" dirty="0"/>
              <a:t>, </a:t>
            </a:r>
            <a:r>
              <a:rPr lang="en-US" dirty="0" err="1"/>
              <a:t>които</a:t>
            </a:r>
            <a:r>
              <a:rPr lang="en-US" dirty="0"/>
              <a:t> </a:t>
            </a:r>
            <a:r>
              <a:rPr lang="en-US" dirty="0" err="1"/>
              <a:t>със</a:t>
            </a:r>
            <a:r>
              <a:rPr lang="en-US" dirty="0"/>
              <a:t> </a:t>
            </a:r>
            <a:r>
              <a:rPr lang="en-US" dirty="0" err="1"/>
              <a:t>закон</a:t>
            </a:r>
            <a:r>
              <a:rPr lang="en-US" dirty="0"/>
              <a:t> </a:t>
            </a:r>
            <a:r>
              <a:rPr lang="en-US" dirty="0" err="1"/>
              <a:t>са</a:t>
            </a:r>
            <a:r>
              <a:rPr lang="en-US" dirty="0"/>
              <a:t> </a:t>
            </a:r>
            <a:r>
              <a:rPr lang="en-US" dirty="0" err="1"/>
              <a:t>определени</a:t>
            </a:r>
            <a:r>
              <a:rPr lang="en-US" dirty="0"/>
              <a:t> </a:t>
            </a:r>
            <a:r>
              <a:rPr lang="en-US" dirty="0" err="1"/>
              <a:t>като</a:t>
            </a:r>
            <a:r>
              <a:rPr lang="en-US" dirty="0"/>
              <a:t> </a:t>
            </a:r>
            <a:r>
              <a:rPr lang="en-US" dirty="0" err="1"/>
              <a:t>подсъдни</a:t>
            </a:r>
            <a:r>
              <a:rPr lang="en-US" dirty="0"/>
              <a:t> </a:t>
            </a:r>
            <a:r>
              <a:rPr lang="en-US" dirty="0" err="1"/>
              <a:t>на</a:t>
            </a:r>
            <a:r>
              <a:rPr lang="en-US" dirty="0"/>
              <a:t> </a:t>
            </a:r>
            <a:r>
              <a:rPr lang="en-US" dirty="0" err="1"/>
              <a:t>друг</a:t>
            </a:r>
            <a:r>
              <a:rPr lang="en-US" dirty="0"/>
              <a:t> </a:t>
            </a:r>
            <a:r>
              <a:rPr lang="en-US" dirty="0" err="1"/>
              <a:t>съд</a:t>
            </a:r>
            <a:r>
              <a:rPr lang="en-US" dirty="0"/>
              <a:t>. </a:t>
            </a:r>
            <a:r>
              <a:rPr lang="ru-RU" dirty="0" err="1"/>
              <a:t>Съдиите</a:t>
            </a:r>
            <a:r>
              <a:rPr lang="ru-RU" dirty="0"/>
              <a:t> </a:t>
            </a:r>
            <a:r>
              <a:rPr lang="ru-RU" dirty="0" err="1"/>
              <a:t>разглеждат</a:t>
            </a:r>
            <a:r>
              <a:rPr lang="ru-RU" dirty="0"/>
              <a:t> </a:t>
            </a:r>
            <a:r>
              <a:rPr lang="ru-RU" dirty="0" err="1"/>
              <a:t>първоинстанционни</a:t>
            </a:r>
            <a:r>
              <a:rPr lang="ru-RU" dirty="0"/>
              <a:t> дела в </a:t>
            </a:r>
            <a:r>
              <a:rPr lang="ru-RU" dirty="0" err="1"/>
              <a:t>състав</a:t>
            </a:r>
            <a:r>
              <a:rPr lang="ru-RU" dirty="0"/>
              <a:t> от един </a:t>
            </a:r>
            <a:r>
              <a:rPr lang="ru-RU" dirty="0" err="1"/>
              <a:t>съдия</a:t>
            </a:r>
            <a:r>
              <a:rPr lang="ru-RU" dirty="0"/>
              <a:t>, а по </a:t>
            </a:r>
            <a:r>
              <a:rPr lang="ru-RU" dirty="0" err="1"/>
              <a:t>наказателни</a:t>
            </a:r>
            <a:r>
              <a:rPr lang="ru-RU" dirty="0"/>
              <a:t> дела – в </a:t>
            </a:r>
            <a:r>
              <a:rPr lang="ru-RU" dirty="0" err="1"/>
              <a:t>състав</a:t>
            </a:r>
            <a:r>
              <a:rPr lang="ru-RU" dirty="0"/>
              <a:t> от един </a:t>
            </a:r>
            <a:r>
              <a:rPr lang="ru-RU" dirty="0" err="1"/>
              <a:t>съдия</a:t>
            </a:r>
            <a:r>
              <a:rPr lang="ru-RU" dirty="0"/>
              <a:t> и </a:t>
            </a:r>
            <a:r>
              <a:rPr lang="ru-RU" dirty="0" err="1"/>
              <a:t>двама</a:t>
            </a:r>
            <a:r>
              <a:rPr lang="ru-RU" dirty="0"/>
              <a:t> </a:t>
            </a:r>
            <a:r>
              <a:rPr lang="ru-RU" dirty="0" err="1"/>
              <a:t>съдебни</a:t>
            </a:r>
            <a:r>
              <a:rPr lang="ru-RU" dirty="0"/>
              <a:t> заседатели – в  </a:t>
            </a:r>
            <a:r>
              <a:rPr lang="ru-RU" dirty="0" err="1"/>
              <a:t>предвидените</a:t>
            </a:r>
            <a:r>
              <a:rPr lang="ru-RU" dirty="0"/>
              <a:t> от закона случаи. </a:t>
            </a:r>
            <a:r>
              <a:rPr lang="ru-RU" dirty="0" err="1"/>
              <a:t>Съдебните</a:t>
            </a:r>
            <a:r>
              <a:rPr lang="ru-RU" dirty="0"/>
              <a:t> </a:t>
            </a:r>
            <a:r>
              <a:rPr lang="ru-RU" dirty="0" err="1"/>
              <a:t>актове</a:t>
            </a:r>
            <a:r>
              <a:rPr lang="ru-RU" dirty="0"/>
              <a:t> на </a:t>
            </a:r>
            <a:r>
              <a:rPr lang="ru-RU" dirty="0" err="1"/>
              <a:t>районния</a:t>
            </a:r>
            <a:r>
              <a:rPr lang="ru-RU" dirty="0"/>
              <a:t> </a:t>
            </a:r>
            <a:r>
              <a:rPr lang="ru-RU" dirty="0" err="1"/>
              <a:t>съд</a:t>
            </a:r>
            <a:r>
              <a:rPr lang="ru-RU" dirty="0"/>
              <a:t> подлежат на </a:t>
            </a:r>
            <a:r>
              <a:rPr lang="ru-RU" dirty="0" err="1"/>
              <a:t>инстанционна</a:t>
            </a:r>
            <a:r>
              <a:rPr lang="ru-RU" dirty="0"/>
              <a:t> проверка пред </a:t>
            </a:r>
            <a:r>
              <a:rPr lang="ru-RU" dirty="0" err="1"/>
              <a:t>съответния</a:t>
            </a:r>
            <a:r>
              <a:rPr lang="ru-RU" dirty="0"/>
              <a:t> </a:t>
            </a:r>
            <a:r>
              <a:rPr lang="ru-RU" dirty="0" err="1"/>
              <a:t>окръжен</a:t>
            </a:r>
            <a:r>
              <a:rPr lang="ru-RU" dirty="0"/>
              <a:t> или </a:t>
            </a:r>
            <a:r>
              <a:rPr lang="ru-RU" dirty="0" err="1"/>
              <a:t>административен</a:t>
            </a:r>
            <a:r>
              <a:rPr lang="ru-RU" dirty="0"/>
              <a:t> </a:t>
            </a:r>
            <a:r>
              <a:rPr lang="ru-RU" dirty="0" err="1"/>
              <a:t>съд</a:t>
            </a:r>
            <a:r>
              <a:rPr lang="ru-RU" dirty="0"/>
              <a:t>.</a:t>
            </a:r>
            <a:endParaRPr lang="en-GB" dirty="0"/>
          </a:p>
        </p:txBody>
      </p:sp>
    </p:spTree>
    <p:extLst>
      <p:ext uri="{BB962C8B-B14F-4D97-AF65-F5344CB8AC3E}">
        <p14:creationId xmlns:p14="http://schemas.microsoft.com/office/powerpoint/2010/main" val="207525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9792" y="692695"/>
            <a:ext cx="5976664" cy="5632311"/>
          </a:xfrm>
          <a:prstGeom prst="rect">
            <a:avLst/>
          </a:prstGeom>
          <a:noFill/>
        </p:spPr>
        <p:txBody>
          <a:bodyPr wrap="square" rtlCol="0">
            <a:spAutoFit/>
          </a:bodyPr>
          <a:lstStyle/>
          <a:p>
            <a:pPr marL="270510" marR="372745" indent="554355" algn="just">
              <a:spcAft>
                <a:spcPts val="0"/>
              </a:spcAft>
            </a:pPr>
            <a:r>
              <a:rPr lang="en-US" sz="2000" dirty="0" err="1">
                <a:latin typeface="Times New Roman"/>
                <a:ea typeface="Times New Roman"/>
              </a:rPr>
              <a:t>Съдиите</a:t>
            </a:r>
            <a:r>
              <a:rPr lang="en-US" sz="2000" dirty="0">
                <a:latin typeface="Times New Roman"/>
                <a:ea typeface="Times New Roman"/>
              </a:rPr>
              <a:t> </a:t>
            </a:r>
            <a:r>
              <a:rPr lang="en-US" sz="2000" dirty="0" err="1">
                <a:latin typeface="Times New Roman"/>
                <a:ea typeface="Times New Roman"/>
              </a:rPr>
              <a:t>решават</a:t>
            </a:r>
            <a:r>
              <a:rPr lang="en-US" sz="2000" dirty="0">
                <a:latin typeface="Times New Roman"/>
                <a:ea typeface="Times New Roman"/>
              </a:rPr>
              <a:t> </a:t>
            </a:r>
            <a:r>
              <a:rPr lang="en-US" sz="2000" dirty="0" err="1">
                <a:latin typeface="Times New Roman"/>
                <a:ea typeface="Times New Roman"/>
              </a:rPr>
              <a:t>делата</a:t>
            </a:r>
            <a:r>
              <a:rPr lang="en-US" sz="2000" dirty="0">
                <a:latin typeface="Times New Roman"/>
                <a:ea typeface="Times New Roman"/>
              </a:rPr>
              <a:t> </a:t>
            </a:r>
            <a:r>
              <a:rPr lang="en-US" sz="2000" dirty="0" err="1">
                <a:latin typeface="Times New Roman"/>
                <a:ea typeface="Times New Roman"/>
              </a:rPr>
              <a:t>според</a:t>
            </a:r>
            <a:r>
              <a:rPr lang="en-US" sz="2000" dirty="0">
                <a:latin typeface="Times New Roman"/>
                <a:ea typeface="Times New Roman"/>
              </a:rPr>
              <a:t> </a:t>
            </a:r>
            <a:r>
              <a:rPr lang="en-US" sz="2000" dirty="0" err="1">
                <a:latin typeface="Times New Roman"/>
                <a:ea typeface="Times New Roman"/>
              </a:rPr>
              <a:t>действащите</a:t>
            </a:r>
            <a:r>
              <a:rPr lang="en-US" sz="2000" dirty="0">
                <a:latin typeface="Times New Roman"/>
                <a:ea typeface="Times New Roman"/>
              </a:rPr>
              <a:t> </a:t>
            </a:r>
            <a:r>
              <a:rPr lang="en-US" sz="2000" dirty="0" err="1">
                <a:latin typeface="Times New Roman"/>
                <a:ea typeface="Times New Roman"/>
              </a:rPr>
              <a:t>закони</a:t>
            </a:r>
            <a:r>
              <a:rPr lang="bg-BG" sz="2000" dirty="0">
                <a:latin typeface="Times New Roman"/>
                <a:ea typeface="Times New Roman"/>
              </a:rPr>
              <a:t> и</a:t>
            </a:r>
            <a:r>
              <a:rPr lang="en-US" sz="2000" dirty="0">
                <a:latin typeface="Times New Roman"/>
                <a:ea typeface="Times New Roman"/>
              </a:rPr>
              <a:t> </a:t>
            </a:r>
            <a:r>
              <a:rPr lang="en-US" sz="2000" dirty="0" err="1">
                <a:latin typeface="Times New Roman"/>
                <a:ea typeface="Times New Roman"/>
              </a:rPr>
              <a:t>въз</a:t>
            </a:r>
            <a:r>
              <a:rPr lang="en-US" sz="2000" dirty="0">
                <a:latin typeface="Times New Roman"/>
                <a:ea typeface="Times New Roman"/>
              </a:rPr>
              <a:t> </a:t>
            </a:r>
            <a:r>
              <a:rPr lang="en-US" sz="2000" dirty="0" err="1">
                <a:latin typeface="Times New Roman"/>
                <a:ea typeface="Times New Roman"/>
              </a:rPr>
              <a:t>основа</a:t>
            </a:r>
            <a:r>
              <a:rPr lang="en-US" sz="2000" dirty="0">
                <a:latin typeface="Times New Roman"/>
                <a:ea typeface="Times New Roman"/>
              </a:rPr>
              <a:t> </a:t>
            </a:r>
            <a:r>
              <a:rPr lang="en-US" sz="2000" dirty="0" err="1">
                <a:latin typeface="Times New Roman"/>
                <a:ea typeface="Times New Roman"/>
              </a:rPr>
              <a:t>на</a:t>
            </a:r>
            <a:r>
              <a:rPr lang="en-US" sz="2000" dirty="0">
                <a:latin typeface="Times New Roman"/>
                <a:ea typeface="Times New Roman"/>
              </a:rPr>
              <a:t> </a:t>
            </a:r>
            <a:r>
              <a:rPr lang="en-US" sz="2000" dirty="0" err="1">
                <a:latin typeface="Times New Roman"/>
                <a:ea typeface="Times New Roman"/>
              </a:rPr>
              <a:t>събраните</a:t>
            </a:r>
            <a:r>
              <a:rPr lang="en-US" sz="2000" dirty="0">
                <a:latin typeface="Times New Roman"/>
                <a:ea typeface="Times New Roman"/>
              </a:rPr>
              <a:t> </a:t>
            </a:r>
            <a:r>
              <a:rPr lang="en-US" sz="2000" dirty="0" err="1">
                <a:latin typeface="Times New Roman"/>
                <a:ea typeface="Times New Roman"/>
              </a:rPr>
              <a:t>доказателства</a:t>
            </a:r>
            <a:r>
              <a:rPr lang="bg-BG" sz="2000" dirty="0">
                <a:latin typeface="Times New Roman"/>
                <a:ea typeface="Times New Roman"/>
              </a:rPr>
              <a:t>,</a:t>
            </a:r>
            <a:r>
              <a:rPr lang="en-US" sz="2000" dirty="0">
                <a:latin typeface="Times New Roman"/>
                <a:ea typeface="Times New Roman"/>
              </a:rPr>
              <a:t> </a:t>
            </a:r>
            <a:r>
              <a:rPr lang="en-US" sz="2000" dirty="0" err="1">
                <a:latin typeface="Times New Roman"/>
                <a:ea typeface="Times New Roman"/>
              </a:rPr>
              <a:t>след</a:t>
            </a:r>
            <a:r>
              <a:rPr lang="en-US" sz="2000" dirty="0">
                <a:latin typeface="Times New Roman"/>
                <a:ea typeface="Times New Roman"/>
              </a:rPr>
              <a:t> </a:t>
            </a:r>
            <a:r>
              <a:rPr lang="en-US" sz="2000" dirty="0" err="1">
                <a:latin typeface="Times New Roman"/>
                <a:ea typeface="Times New Roman"/>
              </a:rPr>
              <a:t>обсъждане</a:t>
            </a:r>
            <a:r>
              <a:rPr lang="en-US" sz="2000" dirty="0">
                <a:latin typeface="Times New Roman"/>
                <a:ea typeface="Times New Roman"/>
              </a:rPr>
              <a:t> </a:t>
            </a:r>
            <a:r>
              <a:rPr lang="en-US" sz="2000" dirty="0" err="1">
                <a:latin typeface="Times New Roman"/>
                <a:ea typeface="Times New Roman"/>
              </a:rPr>
              <a:t>на</a:t>
            </a:r>
            <a:r>
              <a:rPr lang="en-US" sz="2000" dirty="0">
                <a:latin typeface="Times New Roman"/>
                <a:ea typeface="Times New Roman"/>
              </a:rPr>
              <a:t> </a:t>
            </a:r>
            <a:r>
              <a:rPr lang="en-US" sz="2000" dirty="0" err="1">
                <a:latin typeface="Times New Roman"/>
                <a:ea typeface="Times New Roman"/>
              </a:rPr>
              <a:t>доводите</a:t>
            </a:r>
            <a:r>
              <a:rPr lang="en-US" sz="2000" dirty="0">
                <a:latin typeface="Times New Roman"/>
                <a:ea typeface="Times New Roman"/>
              </a:rPr>
              <a:t> </a:t>
            </a:r>
            <a:r>
              <a:rPr lang="en-US" sz="2000" dirty="0" err="1">
                <a:latin typeface="Times New Roman"/>
                <a:ea typeface="Times New Roman"/>
              </a:rPr>
              <a:t>на</a:t>
            </a:r>
            <a:r>
              <a:rPr lang="en-US" sz="2000" dirty="0">
                <a:latin typeface="Times New Roman"/>
                <a:ea typeface="Times New Roman"/>
              </a:rPr>
              <a:t> </a:t>
            </a:r>
            <a:r>
              <a:rPr lang="en-US" sz="2000" dirty="0" err="1">
                <a:latin typeface="Times New Roman"/>
                <a:ea typeface="Times New Roman"/>
              </a:rPr>
              <a:t>страните</a:t>
            </a:r>
            <a:r>
              <a:rPr lang="en-US" sz="2000" dirty="0">
                <a:latin typeface="Times New Roman"/>
                <a:ea typeface="Times New Roman"/>
              </a:rPr>
              <a:t>, </a:t>
            </a:r>
            <a:r>
              <a:rPr lang="en-US" sz="2000" dirty="0" err="1">
                <a:latin typeface="Times New Roman"/>
                <a:ea typeface="Times New Roman"/>
              </a:rPr>
              <a:t>като</a:t>
            </a:r>
            <a:r>
              <a:rPr lang="en-US" sz="2000" dirty="0">
                <a:latin typeface="Times New Roman"/>
                <a:ea typeface="Times New Roman"/>
              </a:rPr>
              <a:t> </a:t>
            </a:r>
            <a:r>
              <a:rPr lang="en-US" sz="2000" dirty="0" err="1">
                <a:latin typeface="Times New Roman"/>
                <a:ea typeface="Times New Roman"/>
              </a:rPr>
              <a:t>прилагат</a:t>
            </a:r>
            <a:r>
              <a:rPr lang="en-US" sz="2000" dirty="0">
                <a:latin typeface="Times New Roman"/>
                <a:ea typeface="Times New Roman"/>
              </a:rPr>
              <a:t> </a:t>
            </a:r>
            <a:r>
              <a:rPr lang="en-US" sz="2000" dirty="0" err="1">
                <a:latin typeface="Times New Roman"/>
                <a:ea typeface="Times New Roman"/>
              </a:rPr>
              <a:t>законите</a:t>
            </a:r>
            <a:r>
              <a:rPr lang="en-US" sz="2000" dirty="0">
                <a:latin typeface="Times New Roman"/>
                <a:ea typeface="Times New Roman"/>
              </a:rPr>
              <a:t> </a:t>
            </a:r>
            <a:r>
              <a:rPr lang="en-US" sz="2000" dirty="0" err="1">
                <a:latin typeface="Times New Roman"/>
                <a:ea typeface="Times New Roman"/>
              </a:rPr>
              <a:t>точно</a:t>
            </a:r>
            <a:r>
              <a:rPr lang="en-US" sz="2000" dirty="0">
                <a:latin typeface="Times New Roman"/>
                <a:ea typeface="Times New Roman"/>
              </a:rPr>
              <a:t> и </a:t>
            </a:r>
            <a:r>
              <a:rPr lang="en-US" sz="2000" dirty="0" err="1">
                <a:latin typeface="Times New Roman"/>
                <a:ea typeface="Times New Roman"/>
              </a:rPr>
              <a:t>еднакво</a:t>
            </a:r>
            <a:r>
              <a:rPr lang="en-US" sz="2000" dirty="0">
                <a:latin typeface="Times New Roman"/>
                <a:ea typeface="Times New Roman"/>
              </a:rPr>
              <a:t> </a:t>
            </a:r>
            <a:r>
              <a:rPr lang="en-US" sz="2000" dirty="0" err="1">
                <a:latin typeface="Times New Roman"/>
                <a:ea typeface="Times New Roman"/>
              </a:rPr>
              <a:t>спрямо</a:t>
            </a:r>
            <a:r>
              <a:rPr lang="en-US" sz="2000" dirty="0">
                <a:latin typeface="Times New Roman"/>
                <a:ea typeface="Times New Roman"/>
              </a:rPr>
              <a:t> </a:t>
            </a:r>
            <a:r>
              <a:rPr lang="en-US" sz="2000" dirty="0" err="1">
                <a:latin typeface="Times New Roman"/>
                <a:ea typeface="Times New Roman"/>
              </a:rPr>
              <a:t>всички</a:t>
            </a:r>
            <a:r>
              <a:rPr lang="en-US" sz="2000" dirty="0">
                <a:latin typeface="Times New Roman"/>
                <a:ea typeface="Times New Roman"/>
              </a:rPr>
              <a:t> </a:t>
            </a:r>
            <a:r>
              <a:rPr lang="en-US" sz="2000" dirty="0" err="1">
                <a:latin typeface="Times New Roman"/>
                <a:ea typeface="Times New Roman"/>
              </a:rPr>
              <a:t>лица</a:t>
            </a:r>
            <a:r>
              <a:rPr lang="en-US" sz="2000" dirty="0">
                <a:latin typeface="Times New Roman"/>
                <a:ea typeface="Times New Roman"/>
              </a:rPr>
              <a:t>. </a:t>
            </a:r>
            <a:r>
              <a:rPr lang="en-US" sz="2000" dirty="0" err="1">
                <a:latin typeface="Times New Roman"/>
                <a:ea typeface="Times New Roman"/>
              </a:rPr>
              <a:t>Равнопоставеността</a:t>
            </a:r>
            <a:r>
              <a:rPr lang="en-US" sz="2000" dirty="0">
                <a:latin typeface="Times New Roman"/>
                <a:ea typeface="Times New Roman"/>
              </a:rPr>
              <a:t> в </a:t>
            </a:r>
            <a:r>
              <a:rPr lang="en-US" sz="2000" dirty="0" err="1">
                <a:latin typeface="Times New Roman"/>
                <a:ea typeface="Times New Roman"/>
              </a:rPr>
              <a:t>съдебния</a:t>
            </a:r>
            <a:r>
              <a:rPr lang="en-US" sz="2000" dirty="0">
                <a:latin typeface="Times New Roman"/>
                <a:ea typeface="Times New Roman"/>
              </a:rPr>
              <a:t> </a:t>
            </a:r>
            <a:r>
              <a:rPr lang="en-US" sz="2000" dirty="0" err="1">
                <a:latin typeface="Times New Roman"/>
                <a:ea typeface="Times New Roman"/>
              </a:rPr>
              <a:t>процес</a:t>
            </a:r>
            <a:r>
              <a:rPr lang="en-US" sz="2000" dirty="0">
                <a:latin typeface="Times New Roman"/>
                <a:ea typeface="Times New Roman"/>
              </a:rPr>
              <a:t> е </a:t>
            </a:r>
            <a:r>
              <a:rPr lang="en-US" sz="2000" dirty="0" err="1">
                <a:latin typeface="Times New Roman"/>
                <a:ea typeface="Times New Roman"/>
              </a:rPr>
              <a:t>установена</a:t>
            </a:r>
            <a:r>
              <a:rPr lang="en-US" sz="2000" dirty="0">
                <a:latin typeface="Times New Roman"/>
                <a:ea typeface="Times New Roman"/>
              </a:rPr>
              <a:t> </a:t>
            </a:r>
            <a:r>
              <a:rPr lang="en-US" sz="2000" dirty="0" err="1">
                <a:latin typeface="Times New Roman"/>
                <a:ea typeface="Times New Roman"/>
              </a:rPr>
              <a:t>от</a:t>
            </a:r>
            <a:r>
              <a:rPr lang="en-US" sz="2000" dirty="0">
                <a:latin typeface="Times New Roman"/>
                <a:ea typeface="Times New Roman"/>
              </a:rPr>
              <a:t> </a:t>
            </a:r>
            <a:r>
              <a:rPr lang="en-US" sz="2000" dirty="0" err="1">
                <a:latin typeface="Times New Roman"/>
                <a:ea typeface="Times New Roman"/>
              </a:rPr>
              <a:t>закона</a:t>
            </a:r>
            <a:r>
              <a:rPr lang="bg-BG" sz="2000" dirty="0">
                <a:latin typeface="Times New Roman"/>
                <a:ea typeface="Times New Roman"/>
              </a:rPr>
              <a:t> и е водещ принцип в дейността на съда</a:t>
            </a:r>
            <a:r>
              <a:rPr lang="en-US" sz="2000" dirty="0">
                <a:latin typeface="Times New Roman"/>
                <a:ea typeface="Times New Roman"/>
              </a:rPr>
              <a:t>. </a:t>
            </a:r>
            <a:r>
              <a:rPr lang="en-US" sz="2000" dirty="0" err="1">
                <a:latin typeface="Times New Roman"/>
                <a:ea typeface="Times New Roman"/>
              </a:rPr>
              <a:t>Ролята</a:t>
            </a:r>
            <a:r>
              <a:rPr lang="en-US" sz="2000" dirty="0">
                <a:latin typeface="Times New Roman"/>
                <a:ea typeface="Times New Roman"/>
              </a:rPr>
              <a:t> </a:t>
            </a:r>
            <a:r>
              <a:rPr lang="en-US" sz="2000" dirty="0" err="1">
                <a:latin typeface="Times New Roman"/>
                <a:ea typeface="Times New Roman"/>
              </a:rPr>
              <a:t>на</a:t>
            </a:r>
            <a:r>
              <a:rPr lang="en-US" sz="2000" dirty="0">
                <a:latin typeface="Times New Roman"/>
                <a:ea typeface="Times New Roman"/>
              </a:rPr>
              <a:t> </a:t>
            </a:r>
            <a:r>
              <a:rPr lang="en-US" sz="2000" dirty="0" err="1">
                <a:latin typeface="Times New Roman"/>
                <a:ea typeface="Times New Roman"/>
              </a:rPr>
              <a:t>съдията</a:t>
            </a:r>
            <a:r>
              <a:rPr lang="en-US" sz="2000" dirty="0">
                <a:latin typeface="Times New Roman"/>
                <a:ea typeface="Times New Roman"/>
              </a:rPr>
              <a:t> е </a:t>
            </a:r>
            <a:r>
              <a:rPr lang="en-US" sz="2000" dirty="0" err="1">
                <a:latin typeface="Times New Roman"/>
                <a:ea typeface="Times New Roman"/>
              </a:rPr>
              <a:t>да</a:t>
            </a:r>
            <a:r>
              <a:rPr lang="en-US" sz="2000" dirty="0">
                <a:latin typeface="Times New Roman"/>
                <a:ea typeface="Times New Roman"/>
              </a:rPr>
              <a:t> </a:t>
            </a:r>
            <a:r>
              <a:rPr lang="en-US" sz="2000" dirty="0" err="1">
                <a:latin typeface="Times New Roman"/>
                <a:ea typeface="Times New Roman"/>
              </a:rPr>
              <a:t>гарантира</a:t>
            </a:r>
            <a:r>
              <a:rPr lang="en-US" sz="2000" dirty="0">
                <a:latin typeface="Times New Roman"/>
                <a:ea typeface="Times New Roman"/>
              </a:rPr>
              <a:t>, </a:t>
            </a:r>
            <a:r>
              <a:rPr lang="en-US" sz="2000" dirty="0" err="1">
                <a:latin typeface="Times New Roman"/>
                <a:ea typeface="Times New Roman"/>
              </a:rPr>
              <a:t>че</a:t>
            </a:r>
            <a:r>
              <a:rPr lang="en-US" sz="2000" dirty="0">
                <a:latin typeface="Times New Roman"/>
                <a:ea typeface="Times New Roman"/>
              </a:rPr>
              <a:t> </a:t>
            </a:r>
            <a:r>
              <a:rPr lang="en-US" sz="2000" dirty="0" err="1">
                <a:latin typeface="Times New Roman"/>
                <a:ea typeface="Times New Roman"/>
              </a:rPr>
              <a:t>всяка</a:t>
            </a:r>
            <a:r>
              <a:rPr lang="en-US" sz="2000" dirty="0">
                <a:latin typeface="Times New Roman"/>
                <a:ea typeface="Times New Roman"/>
              </a:rPr>
              <a:t> </a:t>
            </a:r>
            <a:r>
              <a:rPr lang="en-US" sz="2000" dirty="0" err="1">
                <a:latin typeface="Times New Roman"/>
                <a:ea typeface="Times New Roman"/>
              </a:rPr>
              <a:t>от</a:t>
            </a:r>
            <a:r>
              <a:rPr lang="en-US" sz="2000" dirty="0">
                <a:latin typeface="Times New Roman"/>
                <a:ea typeface="Times New Roman"/>
              </a:rPr>
              <a:t> </a:t>
            </a:r>
            <a:r>
              <a:rPr lang="en-US" sz="2000" dirty="0" err="1">
                <a:latin typeface="Times New Roman"/>
                <a:ea typeface="Times New Roman"/>
              </a:rPr>
              <a:t>страните</a:t>
            </a:r>
            <a:r>
              <a:rPr lang="en-US" sz="2000" dirty="0">
                <a:latin typeface="Times New Roman"/>
                <a:ea typeface="Times New Roman"/>
              </a:rPr>
              <a:t> </a:t>
            </a:r>
            <a:r>
              <a:rPr lang="en-US" sz="2000" dirty="0" err="1">
                <a:latin typeface="Times New Roman"/>
                <a:ea typeface="Times New Roman"/>
              </a:rPr>
              <a:t>ще</a:t>
            </a:r>
            <a:r>
              <a:rPr lang="en-US" sz="2000" dirty="0">
                <a:latin typeface="Times New Roman"/>
                <a:ea typeface="Times New Roman"/>
              </a:rPr>
              <a:t> </a:t>
            </a:r>
            <a:r>
              <a:rPr lang="en-US" sz="2000" dirty="0" err="1">
                <a:latin typeface="Times New Roman"/>
                <a:ea typeface="Times New Roman"/>
              </a:rPr>
              <a:t>получи</a:t>
            </a:r>
            <a:r>
              <a:rPr lang="en-US" sz="2000" dirty="0">
                <a:latin typeface="Times New Roman"/>
                <a:ea typeface="Times New Roman"/>
              </a:rPr>
              <a:t> </a:t>
            </a:r>
            <a:r>
              <a:rPr lang="en-US" sz="2000" dirty="0" err="1">
                <a:latin typeface="Times New Roman"/>
                <a:ea typeface="Times New Roman"/>
              </a:rPr>
              <a:t>справедлива</a:t>
            </a:r>
            <a:r>
              <a:rPr lang="en-US" sz="2000" dirty="0">
                <a:latin typeface="Times New Roman"/>
                <a:ea typeface="Times New Roman"/>
              </a:rPr>
              <a:t> </a:t>
            </a:r>
            <a:r>
              <a:rPr lang="en-US" sz="2000" dirty="0" err="1">
                <a:latin typeface="Times New Roman"/>
                <a:ea typeface="Times New Roman"/>
              </a:rPr>
              <a:t>съдебна</a:t>
            </a:r>
            <a:r>
              <a:rPr lang="en-US" sz="2000" dirty="0">
                <a:latin typeface="Times New Roman"/>
                <a:ea typeface="Times New Roman"/>
              </a:rPr>
              <a:t> </a:t>
            </a:r>
            <a:r>
              <a:rPr lang="en-US" sz="2000" dirty="0" err="1">
                <a:latin typeface="Times New Roman"/>
                <a:ea typeface="Times New Roman"/>
              </a:rPr>
              <a:t>защита</a:t>
            </a:r>
            <a:r>
              <a:rPr lang="en-US" sz="2000" dirty="0">
                <a:latin typeface="Times New Roman"/>
                <a:ea typeface="Times New Roman"/>
              </a:rPr>
              <a:t>. </a:t>
            </a:r>
            <a:endParaRPr lang="bg-BG" sz="2000" dirty="0" smtClean="0">
              <a:latin typeface="Times New Roman"/>
              <a:ea typeface="Times New Roman"/>
            </a:endParaRPr>
          </a:p>
          <a:p>
            <a:pPr marL="270510" marR="372745" indent="554355" algn="just">
              <a:spcAft>
                <a:spcPts val="0"/>
              </a:spcAft>
            </a:pPr>
            <a:r>
              <a:rPr lang="bg-BG" sz="2000" dirty="0" smtClean="0">
                <a:latin typeface="Times New Roman"/>
                <a:ea typeface="Times New Roman"/>
              </a:rPr>
              <a:t>Делата </a:t>
            </a:r>
            <a:r>
              <a:rPr lang="bg-BG" sz="2000" dirty="0">
                <a:latin typeface="Times New Roman"/>
                <a:ea typeface="Times New Roman"/>
              </a:rPr>
              <a:t>се разглеждат </a:t>
            </a:r>
            <a:r>
              <a:rPr lang="en-US" sz="2000" dirty="0">
                <a:latin typeface="Times New Roman"/>
                <a:ea typeface="Times New Roman"/>
              </a:rPr>
              <a:t>в </a:t>
            </a:r>
            <a:r>
              <a:rPr lang="en-US" sz="2000" dirty="0" err="1">
                <a:latin typeface="Times New Roman"/>
                <a:ea typeface="Times New Roman"/>
              </a:rPr>
              <a:t>открито</a:t>
            </a:r>
            <a:r>
              <a:rPr lang="en-US" sz="2000" dirty="0">
                <a:latin typeface="Times New Roman"/>
                <a:ea typeface="Times New Roman"/>
              </a:rPr>
              <a:t> </a:t>
            </a:r>
            <a:r>
              <a:rPr lang="en-US" sz="2000" dirty="0" err="1">
                <a:latin typeface="Times New Roman"/>
                <a:ea typeface="Times New Roman"/>
              </a:rPr>
              <a:t>или</a:t>
            </a:r>
            <a:r>
              <a:rPr lang="en-US" sz="2000" dirty="0">
                <a:latin typeface="Times New Roman"/>
                <a:ea typeface="Times New Roman"/>
              </a:rPr>
              <a:t> </a:t>
            </a:r>
            <a:r>
              <a:rPr lang="en-US" sz="2000" dirty="0" err="1">
                <a:latin typeface="Times New Roman"/>
                <a:ea typeface="Times New Roman"/>
              </a:rPr>
              <a:t>закрито</a:t>
            </a:r>
            <a:r>
              <a:rPr lang="en-US" sz="2000" dirty="0">
                <a:latin typeface="Times New Roman"/>
                <a:ea typeface="Times New Roman"/>
              </a:rPr>
              <a:t> </a:t>
            </a:r>
            <a:r>
              <a:rPr lang="en-US" sz="2000" dirty="0" err="1">
                <a:latin typeface="Times New Roman"/>
                <a:ea typeface="Times New Roman"/>
              </a:rPr>
              <a:t>заседание</a:t>
            </a:r>
            <a:r>
              <a:rPr lang="en-US" sz="2000" dirty="0">
                <a:latin typeface="Times New Roman"/>
                <a:ea typeface="Times New Roman"/>
              </a:rPr>
              <a:t>. </a:t>
            </a:r>
            <a:r>
              <a:rPr lang="bg-BG" sz="2000" dirty="0">
                <a:latin typeface="Times New Roman"/>
                <a:ea typeface="Times New Roman"/>
              </a:rPr>
              <a:t>Съдебните заседания са публични, освен в предвидените от закона случаи. </a:t>
            </a:r>
            <a:r>
              <a:rPr lang="en-US" sz="2000" dirty="0" err="1">
                <a:latin typeface="Times New Roman"/>
                <a:ea typeface="Times New Roman"/>
              </a:rPr>
              <a:t>Когато</a:t>
            </a:r>
            <a:r>
              <a:rPr lang="en-US" sz="2000" dirty="0">
                <a:latin typeface="Times New Roman"/>
                <a:ea typeface="Times New Roman"/>
              </a:rPr>
              <a:t> </a:t>
            </a:r>
            <a:r>
              <a:rPr lang="en-US" sz="2000" dirty="0" err="1">
                <a:latin typeface="Times New Roman"/>
                <a:ea typeface="Times New Roman"/>
              </a:rPr>
              <a:t>заседанието</a:t>
            </a:r>
            <a:r>
              <a:rPr lang="en-US" sz="2000" dirty="0">
                <a:latin typeface="Times New Roman"/>
                <a:ea typeface="Times New Roman"/>
              </a:rPr>
              <a:t> </a:t>
            </a:r>
            <a:r>
              <a:rPr lang="en-US" sz="2000" dirty="0" err="1">
                <a:latin typeface="Times New Roman"/>
                <a:ea typeface="Times New Roman"/>
              </a:rPr>
              <a:t>протича</a:t>
            </a:r>
            <a:r>
              <a:rPr lang="en-US" sz="2000" dirty="0">
                <a:latin typeface="Times New Roman"/>
                <a:ea typeface="Times New Roman"/>
              </a:rPr>
              <a:t> в </a:t>
            </a:r>
            <a:r>
              <a:rPr lang="en-US" sz="2000" dirty="0" err="1">
                <a:latin typeface="Times New Roman"/>
                <a:ea typeface="Times New Roman"/>
              </a:rPr>
              <a:t>съдебна</a:t>
            </a:r>
            <a:r>
              <a:rPr lang="en-US" sz="2000" dirty="0">
                <a:latin typeface="Times New Roman"/>
                <a:ea typeface="Times New Roman"/>
              </a:rPr>
              <a:t> </a:t>
            </a:r>
            <a:r>
              <a:rPr lang="en-US" sz="2000" dirty="0" err="1">
                <a:latin typeface="Times New Roman"/>
                <a:ea typeface="Times New Roman"/>
              </a:rPr>
              <a:t>зала</a:t>
            </a:r>
            <a:r>
              <a:rPr lang="en-US" sz="2000" dirty="0">
                <a:latin typeface="Times New Roman"/>
                <a:ea typeface="Times New Roman"/>
              </a:rPr>
              <a:t>, </a:t>
            </a:r>
            <a:r>
              <a:rPr lang="en-US" sz="2000" dirty="0" err="1">
                <a:latin typeface="Times New Roman"/>
                <a:ea typeface="Times New Roman"/>
              </a:rPr>
              <a:t>съдията</a:t>
            </a:r>
            <a:r>
              <a:rPr lang="en-US" sz="2000" dirty="0">
                <a:latin typeface="Times New Roman"/>
                <a:ea typeface="Times New Roman"/>
              </a:rPr>
              <a:t> </a:t>
            </a:r>
            <a:r>
              <a:rPr lang="en-US" sz="2000" dirty="0" err="1">
                <a:latin typeface="Times New Roman"/>
                <a:ea typeface="Times New Roman"/>
              </a:rPr>
              <a:t>заседава</a:t>
            </a:r>
            <a:r>
              <a:rPr lang="en-US" sz="2000" dirty="0">
                <a:latin typeface="Times New Roman"/>
                <a:ea typeface="Times New Roman"/>
              </a:rPr>
              <a:t> в </a:t>
            </a:r>
            <a:r>
              <a:rPr lang="en-US" sz="2000" dirty="0" err="1">
                <a:latin typeface="Times New Roman"/>
                <a:ea typeface="Times New Roman"/>
              </a:rPr>
              <a:t>тога</a:t>
            </a:r>
            <a:r>
              <a:rPr lang="bg-BG" sz="2000" dirty="0">
                <a:latin typeface="Times New Roman"/>
                <a:ea typeface="Times New Roman"/>
              </a:rPr>
              <a:t> – черна на цвят</a:t>
            </a:r>
            <a:r>
              <a:rPr lang="en-US" sz="2000" dirty="0">
                <a:latin typeface="Times New Roman"/>
                <a:ea typeface="Times New Roman"/>
              </a:rPr>
              <a:t>. </a:t>
            </a:r>
            <a:r>
              <a:rPr lang="en-US" sz="2000" dirty="0" err="1">
                <a:latin typeface="Times New Roman"/>
                <a:ea typeface="Times New Roman"/>
              </a:rPr>
              <a:t>Процесуалното</a:t>
            </a:r>
            <a:r>
              <a:rPr lang="en-US" sz="2000" dirty="0">
                <a:latin typeface="Times New Roman"/>
                <a:ea typeface="Times New Roman"/>
              </a:rPr>
              <a:t> </a:t>
            </a:r>
            <a:r>
              <a:rPr lang="en-US" sz="2000" dirty="0" err="1">
                <a:latin typeface="Times New Roman"/>
                <a:ea typeface="Times New Roman"/>
              </a:rPr>
              <a:t>качество</a:t>
            </a:r>
            <a:r>
              <a:rPr lang="en-US" sz="2000" dirty="0">
                <a:latin typeface="Times New Roman"/>
                <a:ea typeface="Times New Roman"/>
              </a:rPr>
              <a:t> </a:t>
            </a:r>
            <a:r>
              <a:rPr lang="en-US" sz="2000" dirty="0" err="1">
                <a:latin typeface="Times New Roman"/>
                <a:ea typeface="Times New Roman"/>
              </a:rPr>
              <a:t>на</a:t>
            </a:r>
            <a:r>
              <a:rPr lang="en-US" sz="2000" dirty="0">
                <a:latin typeface="Times New Roman"/>
                <a:ea typeface="Times New Roman"/>
              </a:rPr>
              <a:t> </a:t>
            </a:r>
            <a:r>
              <a:rPr lang="en-US" sz="2000" dirty="0" err="1">
                <a:latin typeface="Times New Roman"/>
                <a:ea typeface="Times New Roman"/>
              </a:rPr>
              <a:t>участниците</a:t>
            </a:r>
            <a:r>
              <a:rPr lang="en-US" sz="2000" dirty="0">
                <a:latin typeface="Times New Roman"/>
                <a:ea typeface="Times New Roman"/>
              </a:rPr>
              <a:t> в </a:t>
            </a:r>
            <a:r>
              <a:rPr lang="en-US" sz="2000" dirty="0" err="1">
                <a:latin typeface="Times New Roman"/>
                <a:ea typeface="Times New Roman"/>
              </a:rPr>
              <a:t>съдебното</a:t>
            </a:r>
            <a:r>
              <a:rPr lang="en-US" sz="2000" dirty="0">
                <a:latin typeface="Times New Roman"/>
                <a:ea typeface="Times New Roman"/>
              </a:rPr>
              <a:t> </a:t>
            </a:r>
            <a:r>
              <a:rPr lang="en-US" sz="2000" dirty="0" err="1">
                <a:latin typeface="Times New Roman"/>
                <a:ea typeface="Times New Roman"/>
              </a:rPr>
              <a:t>заседание</a:t>
            </a:r>
            <a:r>
              <a:rPr lang="en-US" sz="2000" dirty="0">
                <a:latin typeface="Times New Roman"/>
                <a:ea typeface="Times New Roman"/>
              </a:rPr>
              <a:t> </a:t>
            </a:r>
            <a:r>
              <a:rPr lang="en-US" sz="2000" dirty="0" err="1">
                <a:latin typeface="Times New Roman"/>
                <a:ea typeface="Times New Roman"/>
              </a:rPr>
              <a:t>определя</a:t>
            </a:r>
            <a:r>
              <a:rPr lang="en-US" sz="2000" dirty="0">
                <a:latin typeface="Times New Roman"/>
                <a:ea typeface="Times New Roman"/>
              </a:rPr>
              <a:t> </a:t>
            </a:r>
            <a:r>
              <a:rPr lang="en-US" sz="2000" dirty="0" err="1">
                <a:latin typeface="Times New Roman"/>
                <a:ea typeface="Times New Roman"/>
              </a:rPr>
              <a:t>мястото</a:t>
            </a:r>
            <a:r>
              <a:rPr lang="en-US" sz="2000" dirty="0">
                <a:latin typeface="Times New Roman"/>
                <a:ea typeface="Times New Roman"/>
              </a:rPr>
              <a:t> </a:t>
            </a:r>
            <a:r>
              <a:rPr lang="en-US" sz="2000" dirty="0" err="1">
                <a:latin typeface="Times New Roman"/>
                <a:ea typeface="Times New Roman"/>
              </a:rPr>
              <a:t>на</a:t>
            </a:r>
            <a:r>
              <a:rPr lang="en-US" sz="2000" dirty="0">
                <a:latin typeface="Times New Roman"/>
                <a:ea typeface="Times New Roman"/>
              </a:rPr>
              <a:t> </a:t>
            </a:r>
            <a:r>
              <a:rPr lang="en-US" sz="2000" dirty="0" err="1">
                <a:latin typeface="Times New Roman"/>
                <a:ea typeface="Times New Roman"/>
              </a:rPr>
              <a:t>всеки</a:t>
            </a:r>
            <a:r>
              <a:rPr lang="en-US" sz="2000" dirty="0">
                <a:latin typeface="Times New Roman"/>
                <a:ea typeface="Times New Roman"/>
              </a:rPr>
              <a:t> </a:t>
            </a:r>
            <a:r>
              <a:rPr lang="en-US" sz="2000" dirty="0" err="1">
                <a:latin typeface="Times New Roman"/>
                <a:ea typeface="Times New Roman"/>
              </a:rPr>
              <a:t>от</a:t>
            </a:r>
            <a:r>
              <a:rPr lang="en-US" sz="2000" dirty="0">
                <a:latin typeface="Times New Roman"/>
                <a:ea typeface="Times New Roman"/>
              </a:rPr>
              <a:t> </a:t>
            </a:r>
            <a:r>
              <a:rPr lang="en-US" sz="2000" dirty="0" err="1">
                <a:latin typeface="Times New Roman"/>
                <a:ea typeface="Times New Roman"/>
              </a:rPr>
              <a:t>тях</a:t>
            </a:r>
            <a:r>
              <a:rPr lang="en-US" sz="2000" dirty="0">
                <a:latin typeface="Times New Roman"/>
                <a:ea typeface="Times New Roman"/>
              </a:rPr>
              <a:t> в </a:t>
            </a:r>
            <a:r>
              <a:rPr lang="en-US" sz="2000" dirty="0" err="1">
                <a:latin typeface="Times New Roman"/>
                <a:ea typeface="Times New Roman"/>
              </a:rPr>
              <a:t>съдебната</a:t>
            </a:r>
            <a:r>
              <a:rPr lang="en-US" sz="2000" dirty="0">
                <a:latin typeface="Times New Roman"/>
                <a:ea typeface="Times New Roman"/>
              </a:rPr>
              <a:t> </a:t>
            </a:r>
            <a:r>
              <a:rPr lang="en-US" sz="2000" dirty="0" err="1">
                <a:latin typeface="Times New Roman"/>
                <a:ea typeface="Times New Roman"/>
              </a:rPr>
              <a:t>зала</a:t>
            </a:r>
            <a:r>
              <a:rPr lang="en-US" sz="2000" dirty="0">
                <a:latin typeface="Times New Roman"/>
                <a:ea typeface="Times New Roman"/>
              </a:rPr>
              <a:t>.</a:t>
            </a:r>
            <a:endParaRPr lang="en-GB" sz="2000" dirty="0">
              <a:effectLst/>
              <a:latin typeface="Times New Roman"/>
              <a:ea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1" y="2420888"/>
            <a:ext cx="2929498" cy="4392488"/>
          </a:xfrm>
          <a:prstGeom prst="rect">
            <a:avLst/>
          </a:prstGeom>
        </p:spPr>
      </p:pic>
    </p:spTree>
    <p:extLst>
      <p:ext uri="{BB962C8B-B14F-4D97-AF65-F5344CB8AC3E}">
        <p14:creationId xmlns:p14="http://schemas.microsoft.com/office/powerpoint/2010/main" val="203637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5736" y="1196752"/>
            <a:ext cx="6419056" cy="4901140"/>
          </a:xfrm>
        </p:spPr>
        <p:txBody>
          <a:bodyPr>
            <a:normAutofit fontScale="40000" lnSpcReduction="20000"/>
          </a:bodyPr>
          <a:lstStyle/>
          <a:p>
            <a:pPr marR="282575" algn="just">
              <a:spcAft>
                <a:spcPts val="0"/>
              </a:spcAft>
            </a:pPr>
            <a:r>
              <a:rPr lang="bg-BG" sz="5000" dirty="0">
                <a:latin typeface="Times New Roman"/>
                <a:ea typeface="Times New Roman"/>
              </a:rPr>
              <a:t>По някои от наказателните дела, разглеждани от районния съд, в състава на съда участват и двама съдебни заседатели. </a:t>
            </a:r>
            <a:endParaRPr lang="bg-BG" sz="5000" dirty="0" smtClean="0">
              <a:latin typeface="Times New Roman"/>
              <a:ea typeface="Times New Roman"/>
            </a:endParaRPr>
          </a:p>
          <a:p>
            <a:pPr marR="282575" algn="just">
              <a:spcAft>
                <a:spcPts val="0"/>
              </a:spcAft>
            </a:pPr>
            <a:r>
              <a:rPr lang="bg-BG" sz="5000" dirty="0" smtClean="0">
                <a:latin typeface="Times New Roman"/>
                <a:ea typeface="Times New Roman"/>
              </a:rPr>
              <a:t>Съдебните </a:t>
            </a:r>
            <a:r>
              <a:rPr lang="bg-BG" sz="5000" dirty="0">
                <a:latin typeface="Times New Roman"/>
                <a:ea typeface="Times New Roman"/>
              </a:rPr>
              <a:t>заседатели участват по наказателни дела, подсъдни на районния съд, когато за престъплението се предвижда наказание Лишаване от свобода над 5 години.  Когато за престъплението се предвижда наказание Лишаване от свобода до 5 години или друго по – леко наказание, състава на съда се състои от един съдия. </a:t>
            </a:r>
            <a:endParaRPr lang="bg-BG" sz="5000" dirty="0" smtClean="0">
              <a:latin typeface="Times New Roman"/>
              <a:ea typeface="Times New Roman"/>
            </a:endParaRPr>
          </a:p>
          <a:p>
            <a:pPr marR="282575" algn="just">
              <a:spcAft>
                <a:spcPts val="0"/>
              </a:spcAft>
            </a:pPr>
            <a:r>
              <a:rPr lang="bg-BG" sz="5000" dirty="0" smtClean="0">
                <a:latin typeface="Times New Roman"/>
                <a:ea typeface="Times New Roman"/>
              </a:rPr>
              <a:t>Участието </a:t>
            </a:r>
            <a:r>
              <a:rPr lang="bg-BG" sz="5000" dirty="0">
                <a:latin typeface="Times New Roman"/>
                <a:ea typeface="Times New Roman"/>
              </a:rPr>
              <a:t>на съдебните заседатели в наказателния процес, е гаранция за справедливост и безпристрастност. Те спомагат за повишаване на доверието в съда и са връзката между съдебното производство и реалния обществен живот. </a:t>
            </a:r>
            <a:endParaRPr lang="bg-BG" sz="5000" dirty="0" smtClean="0">
              <a:latin typeface="Times New Roman"/>
              <a:ea typeface="Times New Roman"/>
            </a:endParaRPr>
          </a:p>
          <a:p>
            <a:pPr marR="282575" algn="just">
              <a:spcAft>
                <a:spcPts val="0"/>
              </a:spcAft>
            </a:pPr>
            <a:r>
              <a:rPr lang="bg-BG" sz="5000" dirty="0" smtClean="0">
                <a:latin typeface="Times New Roman"/>
                <a:ea typeface="Times New Roman"/>
              </a:rPr>
              <a:t>По </a:t>
            </a:r>
            <a:r>
              <a:rPr lang="bg-BG" sz="5000" dirty="0">
                <a:latin typeface="Times New Roman"/>
                <a:ea typeface="Times New Roman"/>
              </a:rPr>
              <a:t>наказателни дела срещу непълнолетни лица, съдебните заседатели са учители или педагози. </a:t>
            </a:r>
            <a:endParaRPr lang="en-GB" sz="5000" dirty="0">
              <a:latin typeface="Times New Roman"/>
              <a:ea typeface="Times New Roman"/>
            </a:endParaRPr>
          </a:p>
          <a:p>
            <a:endParaRPr lang="en-GB" dirty="0"/>
          </a:p>
        </p:txBody>
      </p:sp>
    </p:spTree>
    <p:extLst>
      <p:ext uri="{BB962C8B-B14F-4D97-AF65-F5344CB8AC3E}">
        <p14:creationId xmlns:p14="http://schemas.microsoft.com/office/powerpoint/2010/main" val="142281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8739" y="0"/>
            <a:ext cx="9234955" cy="6929234"/>
          </a:xfrm>
          <a:prstGeom prst="rect">
            <a:avLst/>
          </a:prstGeom>
          <a:effectLst>
            <a:softEdge rad="635000"/>
          </a:effectLst>
        </p:spPr>
      </p:pic>
      <p:sp>
        <p:nvSpPr>
          <p:cNvPr id="6" name="Rectangular Callout 5"/>
          <p:cNvSpPr/>
          <p:nvPr/>
        </p:nvSpPr>
        <p:spPr>
          <a:xfrm>
            <a:off x="6732240" y="2767841"/>
            <a:ext cx="936104" cy="234078"/>
          </a:xfrm>
          <a:prstGeom prst="wedgeRectCallout">
            <a:avLst>
              <a:gd name="adj1" fmla="val -31085"/>
              <a:gd name="adj2" fmla="val 224109"/>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dirty="0" smtClean="0">
                <a:solidFill>
                  <a:schemeClr val="tx1"/>
                </a:solidFill>
              </a:rPr>
              <a:t>защитник</a:t>
            </a:r>
            <a:endParaRPr lang="en-GB" sz="1400" dirty="0">
              <a:solidFill>
                <a:schemeClr val="tx1"/>
              </a:solidFill>
            </a:endParaRPr>
          </a:p>
        </p:txBody>
      </p:sp>
      <p:sp>
        <p:nvSpPr>
          <p:cNvPr id="7" name="Rectangular Callout 6"/>
          <p:cNvSpPr/>
          <p:nvPr/>
        </p:nvSpPr>
        <p:spPr>
          <a:xfrm>
            <a:off x="5220072" y="3401380"/>
            <a:ext cx="1296144" cy="162018"/>
          </a:xfrm>
          <a:prstGeom prst="wedgeRectCallout">
            <a:avLst>
              <a:gd name="adj1" fmla="val -26823"/>
              <a:gd name="adj2" fmla="val 283993"/>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dirty="0" smtClean="0">
                <a:solidFill>
                  <a:schemeClr val="tx1"/>
                </a:solidFill>
              </a:rPr>
              <a:t>подсъдим</a:t>
            </a:r>
            <a:endParaRPr lang="en-GB" sz="1400" dirty="0">
              <a:solidFill>
                <a:schemeClr val="tx1"/>
              </a:solidFill>
            </a:endParaRPr>
          </a:p>
        </p:txBody>
      </p:sp>
      <p:sp>
        <p:nvSpPr>
          <p:cNvPr id="8" name="Rectangular Callout 7"/>
          <p:cNvSpPr/>
          <p:nvPr/>
        </p:nvSpPr>
        <p:spPr>
          <a:xfrm>
            <a:off x="3491879" y="3563397"/>
            <a:ext cx="936105" cy="204605"/>
          </a:xfrm>
          <a:prstGeom prst="wedgeRectCallout">
            <a:avLst>
              <a:gd name="adj1" fmla="val -28320"/>
              <a:gd name="adj2" fmla="val 177506"/>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tx1"/>
                </a:solidFill>
              </a:rPr>
              <a:t>прокурор</a:t>
            </a:r>
            <a:endParaRPr lang="en-GB" sz="1200" dirty="0">
              <a:solidFill>
                <a:schemeClr val="tx1"/>
              </a:solidFill>
            </a:endParaRPr>
          </a:p>
        </p:txBody>
      </p:sp>
      <p:sp>
        <p:nvSpPr>
          <p:cNvPr id="9" name="Rectangular Callout 8"/>
          <p:cNvSpPr/>
          <p:nvPr/>
        </p:nvSpPr>
        <p:spPr>
          <a:xfrm>
            <a:off x="2555776" y="2096852"/>
            <a:ext cx="1152128" cy="324036"/>
          </a:xfrm>
          <a:prstGeom prst="wedgeRectCallout">
            <a:avLst>
              <a:gd name="adj1" fmla="val -29069"/>
              <a:gd name="adj2" fmla="val 286655"/>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chemeClr val="tx1"/>
                </a:solidFill>
              </a:rPr>
              <a:t>съдия</a:t>
            </a:r>
            <a:endParaRPr lang="en-GB" dirty="0">
              <a:solidFill>
                <a:schemeClr val="tx1"/>
              </a:solidFill>
            </a:endParaRPr>
          </a:p>
        </p:txBody>
      </p:sp>
      <p:sp>
        <p:nvSpPr>
          <p:cNvPr id="10" name="Rectangular Callout 9"/>
          <p:cNvSpPr/>
          <p:nvPr/>
        </p:nvSpPr>
        <p:spPr>
          <a:xfrm>
            <a:off x="1043608" y="2654368"/>
            <a:ext cx="1656184" cy="214525"/>
          </a:xfrm>
          <a:prstGeom prst="wedgeRectCallout">
            <a:avLst>
              <a:gd name="adj1" fmla="val -4360"/>
              <a:gd name="adj2" fmla="val 205654"/>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tx1"/>
                </a:solidFill>
              </a:rPr>
              <a:t>Съдебен заседател</a:t>
            </a:r>
            <a:endParaRPr lang="en-GB" sz="1200" dirty="0">
              <a:solidFill>
                <a:schemeClr val="tx1"/>
              </a:solidFill>
            </a:endParaRPr>
          </a:p>
        </p:txBody>
      </p:sp>
      <p:sp>
        <p:nvSpPr>
          <p:cNvPr id="12" name="Rectangular Callout 11"/>
          <p:cNvSpPr/>
          <p:nvPr/>
        </p:nvSpPr>
        <p:spPr>
          <a:xfrm>
            <a:off x="5004048" y="2403583"/>
            <a:ext cx="1656184" cy="324036"/>
          </a:xfrm>
          <a:prstGeom prst="wedgeRectCallout">
            <a:avLst>
              <a:gd name="adj1" fmla="val -52387"/>
              <a:gd name="adj2" fmla="val 177506"/>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dirty="0" smtClean="0">
                <a:solidFill>
                  <a:schemeClr val="tx1"/>
                </a:solidFill>
              </a:rPr>
              <a:t>Съдебен секретар</a:t>
            </a:r>
            <a:endParaRPr lang="en-GB" sz="1400" dirty="0">
              <a:solidFill>
                <a:schemeClr val="tx1"/>
              </a:solidFill>
            </a:endParaRPr>
          </a:p>
        </p:txBody>
      </p:sp>
      <p:sp>
        <p:nvSpPr>
          <p:cNvPr id="14" name="Rectangular Callout 13"/>
          <p:cNvSpPr/>
          <p:nvPr/>
        </p:nvSpPr>
        <p:spPr>
          <a:xfrm>
            <a:off x="2987824" y="2620357"/>
            <a:ext cx="1800200" cy="214525"/>
          </a:xfrm>
          <a:prstGeom prst="wedgeRectCallout">
            <a:avLst>
              <a:gd name="adj1" fmla="val -33112"/>
              <a:gd name="adj2" fmla="val 165443"/>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tx1"/>
                </a:solidFill>
              </a:rPr>
              <a:t>Съдебен заседател</a:t>
            </a:r>
            <a:endParaRPr lang="en-GB" sz="1200" dirty="0">
              <a:solidFill>
                <a:schemeClr val="tx1"/>
              </a:solidFill>
            </a:endParaRPr>
          </a:p>
        </p:txBody>
      </p:sp>
    </p:spTree>
    <p:extLst>
      <p:ext uri="{BB962C8B-B14F-4D97-AF65-F5344CB8AC3E}">
        <p14:creationId xmlns:p14="http://schemas.microsoft.com/office/powerpoint/2010/main" val="304090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0" y="4437112"/>
            <a:ext cx="4572000" cy="2420888"/>
          </a:xfrm>
        </p:spPr>
        <p:txBody>
          <a:bodyPr>
            <a:normAutofit/>
          </a:bodyPr>
          <a:lstStyle/>
          <a:p>
            <a:pPr marL="0" indent="0" algn="just">
              <a:buNone/>
            </a:pPr>
            <a:r>
              <a:rPr lang="bg-BG" sz="2400" dirty="0" smtClean="0"/>
              <a:t>В </a:t>
            </a:r>
            <a:r>
              <a:rPr lang="bg-BG" sz="2400" dirty="0"/>
              <a:t>сградата функционират Районен съд – Белоградчик, Териториално отделение – Белоградчик на Районна Прокуратура – Видин и Служба по вписванията</a:t>
            </a:r>
            <a:r>
              <a:rPr lang="bg-BG" dirty="0"/>
              <a:t>. </a:t>
            </a:r>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3068960"/>
            <a:ext cx="5112568" cy="449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11960" y="1412776"/>
            <a:ext cx="4572000" cy="2677656"/>
          </a:xfrm>
          <a:prstGeom prst="rect">
            <a:avLst/>
          </a:prstGeom>
        </p:spPr>
        <p:txBody>
          <a:bodyPr>
            <a:spAutoFit/>
          </a:bodyPr>
          <a:lstStyle/>
          <a:p>
            <a:pPr algn="just"/>
            <a:r>
              <a:rPr lang="bg-BG" sz="2400" dirty="0"/>
              <a:t>Районен съд – Белоградчик се намира в гр. Белоградчик, на ул. „Княз Борис </a:t>
            </a:r>
            <a:r>
              <a:rPr lang="en-US" sz="2400" dirty="0"/>
              <a:t>I</a:t>
            </a:r>
            <a:r>
              <a:rPr lang="bg-BG" sz="2400" dirty="0"/>
              <a:t>“ № 45. Сградата на съда е построена е през 1949 г., с административна функция: съдебна дейност и правораздаване. </a:t>
            </a:r>
            <a:endParaRPr lang="en-GB" sz="2400" dirty="0"/>
          </a:p>
        </p:txBody>
      </p:sp>
      <p:sp>
        <p:nvSpPr>
          <p:cNvPr id="6" name="Rectangle 5"/>
          <p:cNvSpPr/>
          <p:nvPr/>
        </p:nvSpPr>
        <p:spPr>
          <a:xfrm>
            <a:off x="1929030" y="584393"/>
            <a:ext cx="7200292" cy="584775"/>
          </a:xfrm>
          <a:prstGeom prst="rect">
            <a:avLst/>
          </a:prstGeom>
        </p:spPr>
        <p:txBody>
          <a:bodyPr wrap="square">
            <a:spAutoFit/>
          </a:bodyPr>
          <a:lstStyle/>
          <a:p>
            <a:pPr lvl="0"/>
            <a:r>
              <a:rPr lang="bg-BG" sz="3200" dirty="0" smtClean="0">
                <a:solidFill>
                  <a:schemeClr val="accent6">
                    <a:lumMod val="10000"/>
                  </a:schemeClr>
                </a:solidFill>
                <a:effectLst>
                  <a:outerShdw blurRad="38100" dist="38100" dir="2700000" algn="tl">
                    <a:srgbClr val="000000">
                      <a:alpha val="43137"/>
                    </a:srgbClr>
                  </a:outerShdw>
                </a:effectLst>
              </a:rPr>
              <a:t>Районен съд-Белоградчик „отблизо“</a:t>
            </a:r>
            <a:endParaRPr lang="en-GB" sz="3200" dirty="0">
              <a:solidFill>
                <a:schemeClr val="accent6">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3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332656"/>
            <a:ext cx="6624736" cy="864096"/>
          </a:xfrm>
        </p:spPr>
        <p:txBody>
          <a:bodyPr>
            <a:normAutofit fontScale="92500" lnSpcReduction="20000"/>
          </a:bodyPr>
          <a:lstStyle/>
          <a:p>
            <a:pPr marL="0" lvl="0" indent="0" algn="ctr">
              <a:buNone/>
            </a:pPr>
            <a:r>
              <a:rPr lang="bg-BG" dirty="0">
                <a:solidFill>
                  <a:schemeClr val="accent6">
                    <a:lumMod val="10000"/>
                  </a:schemeClr>
                </a:solidFill>
                <a:effectLst>
                  <a:outerShdw blurRad="38100" dist="38100" dir="2700000" algn="tl">
                    <a:srgbClr val="000000">
                      <a:alpha val="43137"/>
                    </a:srgbClr>
                  </a:outerShdw>
                </a:effectLst>
              </a:rPr>
              <a:t>На приземният етаж в сградата се помещават:</a:t>
            </a:r>
            <a:endParaRPr lang="en-GB" dirty="0">
              <a:solidFill>
                <a:schemeClr val="accent6">
                  <a:lumMod val="1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6" y="2348880"/>
            <a:ext cx="5436096" cy="4842734"/>
          </a:xfrm>
          <a:prstGeom prst="rect">
            <a:avLst/>
          </a:prstGeom>
          <a:effectLst>
            <a:softEdge rad="317500"/>
          </a:effectLst>
        </p:spPr>
      </p:pic>
      <p:sp>
        <p:nvSpPr>
          <p:cNvPr id="5" name="Rectangle 4"/>
          <p:cNvSpPr/>
          <p:nvPr/>
        </p:nvSpPr>
        <p:spPr>
          <a:xfrm>
            <a:off x="5076056" y="1340768"/>
            <a:ext cx="3744416" cy="1631216"/>
          </a:xfrm>
          <a:prstGeom prst="rect">
            <a:avLst/>
          </a:prstGeom>
        </p:spPr>
        <p:txBody>
          <a:bodyPr wrap="square">
            <a:spAutoFit/>
          </a:bodyPr>
          <a:lstStyle/>
          <a:p>
            <a:pPr marL="342900" lvl="0" indent="-342900" algn="just">
              <a:buFont typeface="Arial" pitchFamily="34" charset="0"/>
              <a:buChar char="•"/>
            </a:pPr>
            <a:r>
              <a:rPr lang="bg-BG" sz="2000" dirty="0" smtClean="0">
                <a:solidFill>
                  <a:srgbClr val="9C4839"/>
                </a:solidFill>
              </a:rPr>
              <a:t>Съдебен </a:t>
            </a:r>
            <a:r>
              <a:rPr lang="bg-BG" sz="2000" dirty="0">
                <a:solidFill>
                  <a:srgbClr val="9C4839"/>
                </a:solidFill>
              </a:rPr>
              <a:t>архив, „Бюро съдимост”, Деловодство на съдебното изпълнение, една от съдебните зали и Служба по вписванията.</a:t>
            </a:r>
            <a:endParaRPr lang="en-GB" sz="2000" dirty="0">
              <a:solidFill>
                <a:srgbClr val="9C4839"/>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672" t="29437" r="27143" b="23290"/>
          <a:stretch/>
        </p:blipFill>
        <p:spPr>
          <a:xfrm>
            <a:off x="179512" y="969317"/>
            <a:ext cx="3301340" cy="3241964"/>
          </a:xfrm>
          <a:prstGeom prst="rect">
            <a:avLst/>
          </a:prstGeom>
          <a:effectLst>
            <a:outerShdw blurRad="76200" dir="13500000" sy="23000" kx="1200000" algn="br" rotWithShape="0">
              <a:prstClr val="black">
                <a:alpha val="20000"/>
              </a:prstClr>
            </a:outerShdw>
            <a:softEdge rad="635000"/>
          </a:effectLst>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597" t="22035"/>
          <a:stretch/>
        </p:blipFill>
        <p:spPr>
          <a:xfrm>
            <a:off x="5012167" y="4278945"/>
            <a:ext cx="4384368" cy="2606439"/>
          </a:xfrm>
          <a:prstGeom prst="rect">
            <a:avLst/>
          </a:prstGeom>
          <a:effectLst>
            <a:softEdge rad="635000"/>
          </a:effectLst>
        </p:spPr>
      </p:pic>
    </p:spTree>
    <p:extLst>
      <p:ext uri="{BB962C8B-B14F-4D97-AF65-F5344CB8AC3E}">
        <p14:creationId xmlns:p14="http://schemas.microsoft.com/office/powerpoint/2010/main" val="382234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89">
  <a:themeElements>
    <a:clrScheme name="Justice Gavel Theme - TemplatesWise.com">
      <a:dk1>
        <a:srgbClr val="9C4839"/>
      </a:dk1>
      <a:lt1>
        <a:srgbClr val="FFFFFF"/>
      </a:lt1>
      <a:dk2>
        <a:srgbClr val="9C4839"/>
      </a:dk2>
      <a:lt2>
        <a:srgbClr val="FFFFFF"/>
      </a:lt2>
      <a:accent1>
        <a:srgbClr val="F79646"/>
      </a:accent1>
      <a:accent2>
        <a:srgbClr val="9BBB59"/>
      </a:accent2>
      <a:accent3>
        <a:srgbClr val="C0504D"/>
      </a:accent3>
      <a:accent4>
        <a:srgbClr val="4F81BD"/>
      </a:accent4>
      <a:accent5>
        <a:srgbClr val="800080"/>
      </a:accent5>
      <a:accent6>
        <a:srgbClr val="EEECE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TotalTime>
  <Words>1738</Words>
  <Application>Microsoft Office PowerPoint</Application>
  <PresentationFormat>On-screen Show (4:3)</PresentationFormat>
  <Paragraphs>60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189</vt:lpstr>
      <vt:lpstr>PowerPoint Presentation</vt:lpstr>
      <vt:lpstr>Добре дошли в районен съд белоградчик</vt:lpstr>
      <vt:lpstr>Съдебната власт</vt:lpstr>
      <vt:lpstr>Структура на съдебната система</vt:lpstr>
      <vt:lpstr>PowerPoint Presentation</vt:lpstr>
      <vt:lpstr>PowerPoint Presentation</vt:lpstr>
      <vt:lpstr>PowerPoint Presentation</vt:lpstr>
      <vt:lpstr>PowerPoint Presentation</vt:lpstr>
      <vt:lpstr>PowerPoint Presentation</vt:lpstr>
      <vt:lpstr>PowerPoint Presentation</vt:lpstr>
      <vt:lpstr>На вторият етаж в сградата на съда, се помещават:</vt:lpstr>
      <vt:lpstr>PowerPoint Presentation</vt:lpstr>
      <vt:lpstr>PowerPoint Presentation</vt:lpstr>
      <vt:lpstr>PowerPoint Presentation</vt:lpstr>
      <vt:lpstr>Магистратите и служителите</vt:lpstr>
      <vt:lpstr>Председател на Районен съд-Белоградчик  съдия Божидарка Йосифова</vt:lpstr>
      <vt:lpstr>Съдия Анна Кайтазка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Председател на Районен съд Белоградчик Съдия Божидарка Йосифова: </vt:lpstr>
    </vt:vector>
  </TitlesOfParts>
  <Company>ACVIDIN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Съдебна система</dc:title>
  <dc:creator>sa</dc:creator>
  <cp:lastModifiedBy>Таня Кръстева</cp:lastModifiedBy>
  <cp:revision>60</cp:revision>
  <cp:lastPrinted>2012-04-18T06:12:19Z</cp:lastPrinted>
  <dcterms:created xsi:type="dcterms:W3CDTF">2012-04-17T05:52:52Z</dcterms:created>
  <dcterms:modified xsi:type="dcterms:W3CDTF">2021-10-05T11:01:17Z</dcterms:modified>
</cp:coreProperties>
</file>